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  <p:sldId id="266" r:id="rId6"/>
    <p:sldId id="263" r:id="rId7"/>
    <p:sldId id="264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rgenparkering.no/bygarasjen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3600" dirty="0" smtClean="0"/>
              <a:t>El-bilparkering</a:t>
            </a:r>
            <a:endParaRPr lang="nb-NO" sz="36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18"/>
          <a:stretch/>
        </p:blipFill>
        <p:spPr bwMode="auto">
          <a:xfrm>
            <a:off x="2085851" y="1608706"/>
            <a:ext cx="5620040" cy="3728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347" y="814002"/>
            <a:ext cx="2731077" cy="418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76" y="1752695"/>
            <a:ext cx="1276620" cy="604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4904"/>
            <a:ext cx="1368153" cy="409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68" y="3203583"/>
            <a:ext cx="1104257" cy="97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68" y="4437112"/>
            <a:ext cx="114980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8AB0268-E844-491E-B70E-EF20A50F0A60}" type="slidenum">
              <a:rPr lang="nb-NO" smtClean="0"/>
              <a:t>1</a:t>
            </a:fld>
            <a:endParaRPr lang="nb-NO"/>
          </a:p>
        </p:txBody>
      </p:sp>
      <p:sp>
        <p:nvSpPr>
          <p:cNvPr id="17" name="TextBox 16"/>
          <p:cNvSpPr txBox="1"/>
          <p:nvPr/>
        </p:nvSpPr>
        <p:spPr>
          <a:xfrm>
            <a:off x="2121206" y="5933596"/>
            <a:ext cx="4507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Oppgave: </a:t>
            </a:r>
            <a:r>
              <a:rPr lang="nb-NO" i="1" dirty="0" smtClean="0"/>
              <a:t>Beregn verdien </a:t>
            </a:r>
            <a:r>
              <a:rPr lang="nb-NO" i="1" smtClean="0"/>
              <a:t>av </a:t>
            </a:r>
            <a:r>
              <a:rPr lang="nb-NO" i="1" smtClean="0"/>
              <a:t>gratis parkering.</a:t>
            </a:r>
            <a:endParaRPr lang="nb-NO" dirty="0"/>
          </a:p>
        </p:txBody>
      </p:sp>
      <p:sp>
        <p:nvSpPr>
          <p:cNvPr id="18" name="TextBox 17"/>
          <p:cNvSpPr txBox="1"/>
          <p:nvPr/>
        </p:nvSpPr>
        <p:spPr>
          <a:xfrm>
            <a:off x="1979712" y="5328098"/>
            <a:ext cx="6986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Et element i denne gratisfesten er at </a:t>
            </a:r>
            <a:r>
              <a:rPr lang="nb-NO" dirty="0"/>
              <a:t>e</a:t>
            </a:r>
            <a:r>
              <a:rPr lang="nb-NO" dirty="0" smtClean="0"/>
              <a:t>l-biler parkerer gratis i Bygarasjen.</a:t>
            </a: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23" y="5354758"/>
            <a:ext cx="1242450" cy="37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42" y="253851"/>
            <a:ext cx="1388639" cy="112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31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99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Priser i Bygarasjen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12" b="-1"/>
          <a:stretch/>
        </p:blipFill>
        <p:spPr bwMode="auto">
          <a:xfrm>
            <a:off x="1041643" y="1193094"/>
            <a:ext cx="7248615" cy="1788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94611" y="249289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hlinkClick r:id="rId3"/>
              </a:rPr>
              <a:t>Kilde</a:t>
            </a:r>
            <a:endParaRPr lang="nb-NO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8AB0268-E844-491E-B70E-EF20A50F0A60}" type="slidenum">
              <a:rPr lang="nb-NO" smtClean="0"/>
              <a:t>2</a:t>
            </a:fld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1092208" y="3501008"/>
            <a:ext cx="7100673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Fritak for parkeringsavgift for elbiler er et moment som mange tillegger vekt ved valg av bil.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Klippet </a:t>
            </a:r>
            <a:r>
              <a:rPr lang="nb-NO" dirty="0" smtClean="0"/>
              <a:t>fra Bergens Tidende illustrerer </a:t>
            </a:r>
            <a:r>
              <a:rPr lang="nb-NO" dirty="0"/>
              <a:t>at er det usikkert hvor lenge </a:t>
            </a:r>
            <a:r>
              <a:rPr lang="nb-NO"/>
              <a:t>denne </a:t>
            </a:r>
            <a:r>
              <a:rPr lang="nb-NO" smtClean="0"/>
              <a:t>fordelen og </a:t>
            </a:r>
            <a:r>
              <a:rPr lang="nb-NO" dirty="0"/>
              <a:t>andre elbilfordeler vil </a:t>
            </a:r>
            <a:r>
              <a:rPr lang="nb-NO" dirty="0" smtClean="0"/>
              <a:t>vare.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En </a:t>
            </a:r>
            <a:r>
              <a:rPr lang="nb-NO" smtClean="0"/>
              <a:t>mulighet </a:t>
            </a:r>
            <a:r>
              <a:rPr lang="nb-NO" dirty="0"/>
              <a:t>er at nåværende ordning opprettholdes i </a:t>
            </a:r>
            <a:r>
              <a:rPr lang="nb-NO"/>
              <a:t>noen </a:t>
            </a:r>
            <a:r>
              <a:rPr lang="nb-NO" smtClean="0"/>
              <a:t>år, </a:t>
            </a:r>
            <a:r>
              <a:rPr lang="nb-NO" dirty="0"/>
              <a:t>og at fordelen deretter reduseres gradvis. </a:t>
            </a:r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597" y="1893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Gradvis nedtrapping av besparelsen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71600" y="98072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Dette ligner på situasjonen i eksempel 5.20 (side 275) </a:t>
            </a:r>
            <a:r>
              <a:rPr lang="nb-NO" dirty="0"/>
              <a:t>o</a:t>
            </a:r>
            <a:r>
              <a:rPr lang="nb-NO" dirty="0" smtClean="0"/>
              <a:t>g figur 5.10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93429"/>
            <a:ext cx="5399418" cy="3715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8AB0268-E844-491E-B70E-EF20A50F0A60}" type="slidenum">
              <a:rPr lang="nb-NO" smtClean="0"/>
              <a:t>3</a:t>
            </a:fld>
            <a:endParaRPr lang="nb-NO"/>
          </a:p>
        </p:txBody>
      </p:sp>
      <p:sp>
        <p:nvSpPr>
          <p:cNvPr id="12" name="Freeform 11"/>
          <p:cNvSpPr/>
          <p:nvPr/>
        </p:nvSpPr>
        <p:spPr>
          <a:xfrm>
            <a:off x="4016523" y="3961581"/>
            <a:ext cx="2666288" cy="1102407"/>
          </a:xfrm>
          <a:custGeom>
            <a:avLst/>
            <a:gdLst>
              <a:gd name="connsiteX0" fmla="*/ 0 w 2666288"/>
              <a:gd name="connsiteY0" fmla="*/ 0 h 1102407"/>
              <a:gd name="connsiteX1" fmla="*/ 529840 w 2666288"/>
              <a:gd name="connsiteY1" fmla="*/ 700755 h 1102407"/>
              <a:gd name="connsiteX2" fmla="*/ 2444098 w 2666288"/>
              <a:gd name="connsiteY2" fmla="*/ 1059678 h 1102407"/>
              <a:gd name="connsiteX3" fmla="*/ 2666288 w 2666288"/>
              <a:gd name="connsiteY3" fmla="*/ 1102407 h 110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6288" h="1102407">
                <a:moveTo>
                  <a:pt x="0" y="0"/>
                </a:moveTo>
                <a:cubicBezTo>
                  <a:pt x="61245" y="262071"/>
                  <a:pt x="122490" y="524142"/>
                  <a:pt x="529840" y="700755"/>
                </a:cubicBezTo>
                <a:cubicBezTo>
                  <a:pt x="937190" y="877368"/>
                  <a:pt x="2444098" y="1059678"/>
                  <a:pt x="2444098" y="1059678"/>
                </a:cubicBezTo>
                <a:lnTo>
                  <a:pt x="2666288" y="1102407"/>
                </a:ln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980653" y="1400188"/>
            <a:ext cx="3984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Men nå er veksten i fase </a:t>
            </a:r>
            <a:r>
              <a:rPr lang="nb-NO"/>
              <a:t>2 </a:t>
            </a:r>
            <a:r>
              <a:rPr lang="nb-NO" smtClean="0"/>
              <a:t>nå negativ</a:t>
            </a:r>
            <a:r>
              <a:rPr lang="nb-N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25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713" y="1404654"/>
            <a:ext cx="6323037" cy="4609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39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Beregninger med utgangspunkt i </a:t>
            </a:r>
            <a:r>
              <a:rPr lang="nb-NO" sz="2400" i="1" dirty="0" smtClean="0"/>
              <a:t>Diskontering </a:t>
            </a:r>
            <a:r>
              <a:rPr lang="nb-NO" sz="2400" dirty="0" smtClean="0"/>
              <a:t>Fane 2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413911"/>
            <a:ext cx="1794387" cy="307564"/>
          </a:xfrm>
        </p:spPr>
        <p:txBody>
          <a:bodyPr/>
          <a:lstStyle/>
          <a:p>
            <a:fld id="{48AB0268-E844-491E-B70E-EF20A50F0A60}" type="slidenum">
              <a:rPr lang="nb-NO" smtClean="0"/>
              <a:t>4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6860736" y="3448148"/>
            <a:ext cx="1627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>
                <a:solidFill>
                  <a:srgbClr val="FF0000"/>
                </a:solidFill>
              </a:rPr>
              <a:t>Besparelse første år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Nils Nilsen</a:t>
            </a:r>
            <a:endParaRPr lang="nb-NO" sz="14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092280" y="2996952"/>
            <a:ext cx="159769" cy="45119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267744" y="836712"/>
            <a:ext cx="1578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dirty="0" smtClean="0">
                <a:solidFill>
                  <a:srgbClr val="FF0000"/>
                </a:solidFill>
              </a:rPr>
              <a:t>Priser parkering</a:t>
            </a:r>
            <a:br>
              <a:rPr lang="nb-NO" sz="1400" dirty="0" smtClean="0">
                <a:solidFill>
                  <a:srgbClr val="FF0000"/>
                </a:solidFill>
              </a:rPr>
            </a:br>
            <a:r>
              <a:rPr lang="nb-NO" sz="1400" dirty="0" smtClean="0">
                <a:solidFill>
                  <a:srgbClr val="FF0000"/>
                </a:solidFill>
              </a:rPr>
              <a:t>Felles for alle</a:t>
            </a:r>
            <a:endParaRPr lang="nb-NO" sz="1400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486592" y="1284326"/>
            <a:ext cx="509344" cy="28416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588224" y="844201"/>
            <a:ext cx="1907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1400" dirty="0" smtClean="0">
                <a:solidFill>
                  <a:srgbClr val="FF0000"/>
                </a:solidFill>
              </a:rPr>
              <a:t>Antall parkeringer pr. år</a:t>
            </a:r>
            <a:br>
              <a:rPr lang="nb-NO" sz="1400" dirty="0" smtClean="0">
                <a:solidFill>
                  <a:srgbClr val="FF0000"/>
                </a:solidFill>
              </a:rPr>
            </a:br>
            <a:r>
              <a:rPr lang="nb-NO" sz="1400" dirty="0" smtClean="0">
                <a:solidFill>
                  <a:srgbClr val="FF0000"/>
                </a:solidFill>
              </a:rPr>
              <a:t>Nils Nilsen</a:t>
            </a:r>
            <a:endParaRPr lang="nb-NO" sz="14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860032" y="4096235"/>
            <a:ext cx="0" cy="63390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5085160" y="4544320"/>
            <a:ext cx="441152" cy="13113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77502" y="4560681"/>
            <a:ext cx="158081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>
                <a:solidFill>
                  <a:srgbClr val="FF0000"/>
                </a:solidFill>
              </a:rPr>
              <a:t>Forutsetninger </a:t>
            </a:r>
            <a:r>
              <a:rPr lang="nb-NO" sz="1400" dirty="0" smtClean="0">
                <a:solidFill>
                  <a:srgbClr val="FF0000"/>
                </a:solidFill>
              </a:rPr>
              <a:t>om 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utviklingen 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i besparelsen</a:t>
            </a:r>
            <a:endParaRPr lang="nb-NO" sz="1400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H="1">
            <a:off x="6300192" y="1105811"/>
            <a:ext cx="288032" cy="32059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5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8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755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Formel og kontantstrøm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924" y="1628800"/>
            <a:ext cx="44577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76" y="4889432"/>
            <a:ext cx="7290395" cy="858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39553" y="3068960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Denne formelen er effektiv for å finne et svar, men nokså uegnet om du skal </a:t>
            </a:r>
            <a:br>
              <a:rPr lang="nb-NO" dirty="0" smtClean="0"/>
            </a:br>
            <a:r>
              <a:rPr lang="nb-NO" dirty="0" smtClean="0"/>
              <a:t>forklare en ikke-økonom hvordan du har funnet svaret</a:t>
            </a:r>
            <a:r>
              <a:rPr lang="nb-NO" smtClean="0"/>
              <a:t>. </a:t>
            </a:r>
            <a:endParaRPr lang="nb-NO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Pedagogisk </a:t>
            </a:r>
            <a:r>
              <a:rPr lang="nb-NO" dirty="0" smtClean="0"/>
              <a:t>sett er det enklere for å finne nåverdien. Da er det også enkelt å illustrere fremstillingen med noen figurer. </a:t>
            </a:r>
            <a:endParaRPr lang="nb-NO" dirty="0"/>
          </a:p>
        </p:txBody>
      </p:sp>
      <p:sp>
        <p:nvSpPr>
          <p:cNvPr id="11" name="TextBox 10"/>
          <p:cNvSpPr txBox="1"/>
          <p:nvPr/>
        </p:nvSpPr>
        <p:spPr>
          <a:xfrm>
            <a:off x="695341" y="4365104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229</a:t>
            </a:r>
            <a:endParaRPr lang="nb-NO" dirty="0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8AB0268-E844-491E-B70E-EF20A50F0A60}" type="slidenum">
              <a:rPr lang="nb-NO" smtClean="0"/>
              <a:t>5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589198" y="1077452"/>
            <a:ext cx="422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Formelen som beregner </a:t>
            </a:r>
            <a:r>
              <a:rPr lang="nb-NO" smtClean="0"/>
              <a:t>samlet </a:t>
            </a:r>
            <a:r>
              <a:rPr lang="nb-NO" smtClean="0"/>
              <a:t>nåverdi: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8618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90" y="2964468"/>
            <a:ext cx="3947142" cy="2313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356" y="2780928"/>
            <a:ext cx="3858861" cy="2430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617" y="-1139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Kontantstrøm med figurer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47" y="980728"/>
            <a:ext cx="6912768" cy="144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475656" y="1556792"/>
            <a:ext cx="360040" cy="172819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835696" y="2276872"/>
            <a:ext cx="4176464" cy="158417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99592" y="5661248"/>
            <a:ext cx="593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Nå er det lettere å forklare hvordan nåverdien er beregnet.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725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257" y="20748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Klipp fra boken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9"/>
          <a:stretch/>
        </p:blipFill>
        <p:spPr bwMode="auto">
          <a:xfrm>
            <a:off x="1895079" y="846138"/>
            <a:ext cx="3744416" cy="241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1560" y="1196752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129</a:t>
            </a:r>
            <a:endParaRPr lang="nb-NO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330" y="4630510"/>
            <a:ext cx="6090890" cy="96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604085" y="4678732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Side 463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79712" y="5903627"/>
            <a:ext cx="6504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Nåverdien i dette </a:t>
            </a:r>
            <a:r>
              <a:rPr lang="nb-NO" smtClean="0"/>
              <a:t>eksemplet </a:t>
            </a:r>
            <a:r>
              <a:rPr lang="nb-NO" smtClean="0"/>
              <a:t>avhenger sterkt</a:t>
            </a:r>
            <a:r>
              <a:rPr lang="nb-NO" smtClean="0"/>
              <a:t> </a:t>
            </a:r>
            <a:r>
              <a:rPr lang="nb-NO" dirty="0" smtClean="0"/>
              <a:t>av hvor ofte </a:t>
            </a:r>
            <a:r>
              <a:rPr lang="nb-NO"/>
              <a:t>o</a:t>
            </a:r>
            <a:r>
              <a:rPr lang="nb-NO" smtClean="0"/>
              <a:t>g </a:t>
            </a:r>
            <a:r>
              <a:rPr lang="nb-NO" smtClean="0"/>
              <a:t>hvor lenge</a:t>
            </a:r>
            <a:r>
              <a:rPr lang="nb-NO" dirty="0"/>
              <a:t> </a:t>
            </a:r>
            <a:r>
              <a:rPr lang="nb-NO" smtClean="0"/>
              <a:t>Nils </a:t>
            </a:r>
            <a:r>
              <a:rPr lang="nb-NO" dirty="0" smtClean="0"/>
              <a:t>Nilsen parkerer i Bygarasjen.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8AB0268-E844-491E-B70E-EF20A50F0A60}" type="slidenum">
              <a:rPr lang="nb-NO" smtClean="0"/>
              <a:t>7</a:t>
            </a:fld>
            <a:endParaRPr lang="nb-NO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941" y="3274177"/>
            <a:ext cx="6238279" cy="1277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4084" y="3274177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362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8618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Priser i Bygarasjen</vt:lpstr>
      <vt:lpstr>Gradvis nedtrapping av besparelsen</vt:lpstr>
      <vt:lpstr>Beregninger med utgangspunkt i Diskontering Fane 2</vt:lpstr>
      <vt:lpstr>Formel og kontantstrøm</vt:lpstr>
      <vt:lpstr>Kontantstrøm med figurer</vt:lpstr>
      <vt:lpstr>Klipp fra boken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20</cp:revision>
  <dcterms:created xsi:type="dcterms:W3CDTF">2015-11-25T15:57:37Z</dcterms:created>
  <dcterms:modified xsi:type="dcterms:W3CDTF">2015-11-29T18:27:53Z</dcterms:modified>
</cp:coreProperties>
</file>