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62" r:id="rId3"/>
    <p:sldId id="266" r:id="rId4"/>
    <p:sldId id="264" r:id="rId5"/>
    <p:sldId id="268" r:id="rId6"/>
    <p:sldId id="265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2E802-EF94-4DB3-9F42-BAD23CEEA4E4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E564B-5698-480B-8394-4A4401D9A5F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0247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E564B-5698-480B-8394-4A4401D9A5F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4812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29.11.2015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Ett års gratis husleie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008112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9" y="1752695"/>
            <a:ext cx="3621551" cy="33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88" y="274638"/>
            <a:ext cx="872164" cy="97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05288" y="5445224"/>
            <a:ext cx="3940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Dette klippet er hentet fra en annonse i </a:t>
            </a:r>
            <a:br>
              <a:rPr lang="nb-NO" dirty="0" smtClean="0"/>
            </a:br>
            <a:r>
              <a:rPr lang="nb-NO" dirty="0" smtClean="0"/>
              <a:t>Bergens Tidende januar 2015.</a:t>
            </a:r>
            <a:endParaRPr lang="nb-NO" dirty="0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2E9FDE6-98CF-48C1-9D11-C24DE930515E}" type="slidenum">
              <a:rPr lang="nb-NO" smtClean="0"/>
              <a:t>1</a:t>
            </a:fld>
            <a:endParaRPr lang="nb-NO"/>
          </a:p>
        </p:txBody>
      </p:sp>
      <p:sp>
        <p:nvSpPr>
          <p:cNvPr id="4" name="Rectangle 3"/>
          <p:cNvSpPr/>
          <p:nvPr/>
        </p:nvSpPr>
        <p:spPr>
          <a:xfrm>
            <a:off x="4546239" y="202885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mtClean="0"/>
              <a:t>Anta:</a:t>
            </a:r>
            <a:endParaRPr lang="nb-N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</a:t>
            </a:r>
            <a:r>
              <a:rPr lang="nb-NO" smtClean="0"/>
              <a:t>rlig </a:t>
            </a:r>
            <a:r>
              <a:rPr lang="nb-NO" dirty="0"/>
              <a:t>leie er kr 1 500 pr. kvadratmeter </a:t>
            </a:r>
            <a:r>
              <a:rPr lang="nb-NO" dirty="0" smtClean="0"/>
              <a:t>dersom leietaker velger «Ett års gratis husleie».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</a:t>
            </a:r>
            <a:r>
              <a:rPr lang="nb-NO" smtClean="0"/>
              <a:t>rlig </a:t>
            </a:r>
            <a:r>
              <a:rPr lang="nb-NO" dirty="0" smtClean="0"/>
              <a:t>leie ved betaling alle fem årene i leiekontrakten er 25 </a:t>
            </a:r>
            <a:r>
              <a:rPr lang="nb-NO" dirty="0"/>
              <a:t>% </a:t>
            </a:r>
            <a:r>
              <a:rPr lang="nb-NO" dirty="0" smtClean="0"/>
              <a:t>lavere enn for 4 års alternativet.</a:t>
            </a:r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4726360" y="4264753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Oppgave: </a:t>
            </a:r>
            <a:br>
              <a:rPr lang="nb-NO" dirty="0" smtClean="0"/>
            </a:br>
            <a:r>
              <a:rPr lang="nb-NO" i="1" dirty="0" smtClean="0"/>
              <a:t>Analyser lønnsomheten for utleier i dette tilbudet. Hva vet utleier om en leietaker som velger «Ett </a:t>
            </a:r>
            <a:r>
              <a:rPr lang="nb-NO" i="1" dirty="0"/>
              <a:t>års gratis husleie</a:t>
            </a:r>
            <a:r>
              <a:rPr lang="nb-NO" i="1" dirty="0" smtClean="0"/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0" y="1555051"/>
            <a:ext cx="7830467" cy="302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833" y="-1185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Kontantstrømmer og internrente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01747" y="90872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smtClean="0"/>
              <a:t>Denne beregningen er </a:t>
            </a:r>
            <a:r>
              <a:rPr lang="nb-NO" dirty="0"/>
              <a:t>laget med utgangspunkt i regnearket </a:t>
            </a:r>
            <a:r>
              <a:rPr lang="nb-NO" i="1" dirty="0"/>
              <a:t>Lønnsomhet, </a:t>
            </a:r>
            <a:r>
              <a:rPr lang="nb-NO" dirty="0"/>
              <a:t>Fane 2</a:t>
            </a:r>
            <a:r>
              <a:rPr lang="nb-NO" dirty="0" smtClean="0"/>
              <a:t>.</a:t>
            </a:r>
            <a:br>
              <a:rPr lang="nb-NO" dirty="0" smtClean="0"/>
            </a:br>
            <a:r>
              <a:rPr lang="nb-NO" dirty="0" smtClean="0"/>
              <a:t>Beløpene i tabellen er kroner pr. kvadratmeter. </a:t>
            </a:r>
            <a:endParaRPr lang="nb-NO" dirty="0"/>
          </a:p>
        </p:txBody>
      </p:sp>
      <p:sp>
        <p:nvSpPr>
          <p:cNvPr id="4" name="Rectangle 3"/>
          <p:cNvSpPr/>
          <p:nvPr/>
        </p:nvSpPr>
        <p:spPr>
          <a:xfrm>
            <a:off x="442633" y="4584356"/>
            <a:ext cx="805200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M</a:t>
            </a:r>
            <a:r>
              <a:rPr lang="nb-NO" dirty="0" smtClean="0"/>
              <a:t>eldingen betyr at </a:t>
            </a:r>
            <a:r>
              <a:rPr lang="nb-NO" dirty="0"/>
              <a:t>Excel ikke kan beregne noen </a:t>
            </a:r>
            <a:r>
              <a:rPr lang="nb-NO" dirty="0" smtClean="0"/>
              <a:t>internrente. Dette skyldes at </a:t>
            </a:r>
            <a:r>
              <a:rPr lang="nb-NO" dirty="0"/>
              <a:t>det bare er positive elementer i </a:t>
            </a:r>
            <a:r>
              <a:rPr lang="nb-NO" dirty="0" smtClean="0"/>
              <a:t>kontantstrømmene. Meldingen </a:t>
            </a:r>
            <a:r>
              <a:rPr lang="nb-NO" dirty="0"/>
              <a:t>kan også dukke opp hvis Excel oppfatter resultatet som urimelig </a:t>
            </a:r>
            <a:r>
              <a:rPr lang="nb-NO" dirty="0" smtClean="0"/>
              <a:t>høyt.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 smtClean="0"/>
              <a:t>Effektiv rente for differansekontantstrømmen er 12,6 %. Det er enklere å tolke</a:t>
            </a:r>
            <a:r>
              <a:rPr lang="nb-NO" smtClean="0"/>
              <a:t/>
            </a:r>
            <a:br>
              <a:rPr lang="nb-NO" smtClean="0"/>
            </a:br>
            <a:r>
              <a:rPr lang="nb-NO" smtClean="0"/>
              <a:t>dette </a:t>
            </a:r>
            <a:r>
              <a:rPr lang="nb-NO" smtClean="0"/>
              <a:t>resultatet </a:t>
            </a:r>
            <a:r>
              <a:rPr lang="nb-NO" smtClean="0"/>
              <a:t>når </a:t>
            </a:r>
            <a:r>
              <a:rPr lang="nb-NO" dirty="0" smtClean="0"/>
              <a:t>vi ser på nåverdiprofilen.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475656" y="2564904"/>
            <a:ext cx="5904656" cy="201945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796136" y="3052935"/>
            <a:ext cx="1872208" cy="248552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13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773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Nåverdiprofiler sett fra utleiers side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71600" y="5085184"/>
            <a:ext cx="7758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Sett fra utleiers side er det et </a:t>
            </a:r>
            <a:r>
              <a:rPr lang="nb-NO" i="1" dirty="0"/>
              <a:t>finansieringsprosjekt</a:t>
            </a:r>
            <a:r>
              <a:rPr lang="nb-NO" dirty="0"/>
              <a:t> </a:t>
            </a:r>
            <a:r>
              <a:rPr lang="nb-NO"/>
              <a:t>dersom </a:t>
            </a:r>
            <a:r>
              <a:rPr lang="nb-NO" smtClean="0"/>
              <a:t>leietaker</a:t>
            </a:r>
            <a:r>
              <a:rPr lang="nb-NO" dirty="0"/>
              <a:t/>
            </a:r>
            <a:br>
              <a:rPr lang="nb-NO" dirty="0"/>
            </a:br>
            <a:r>
              <a:rPr lang="nb-NO" dirty="0"/>
              <a:t>velger å betale husleie hvert år i hele kontraktsperioden.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Dette finansieringsprosjekter har en effektiv rente på 12,6 %.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H</a:t>
            </a:r>
            <a:r>
              <a:rPr lang="nb-NO" smtClean="0"/>
              <a:t>ar utleier en </a:t>
            </a:r>
            <a:r>
              <a:rPr lang="nb-NO" dirty="0"/>
              <a:t>kapitalkostnad lavere enn </a:t>
            </a:r>
            <a:r>
              <a:rPr lang="nb-NO"/>
              <a:t>12,6 </a:t>
            </a:r>
            <a:r>
              <a:rPr lang="nb-NO" smtClean="0"/>
              <a:t>%, </a:t>
            </a:r>
            <a:r>
              <a:rPr lang="nb-NO" dirty="0"/>
              <a:t>vil han </a:t>
            </a:r>
            <a:r>
              <a:rPr lang="nb-NO"/>
              <a:t>foretrekke </a:t>
            </a:r>
            <a:r>
              <a:rPr lang="nb-NO" smtClean="0"/>
              <a:t>at </a:t>
            </a:r>
            <a:r>
              <a:rPr lang="nb-NO" dirty="0"/>
              <a:t>leietaker velger «Ett års gratis husleie».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64" y="908720"/>
            <a:ext cx="6170219" cy="382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5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14" y="815304"/>
            <a:ext cx="3942217" cy="347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Beslutningen sett fra leietaker side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41864" y="4293096"/>
            <a:ext cx="829463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Sett fra </a:t>
            </a:r>
            <a:r>
              <a:rPr lang="nb-NO" dirty="0" smtClean="0"/>
              <a:t>leietakers side er </a:t>
            </a:r>
            <a:r>
              <a:rPr lang="nb-NO" dirty="0"/>
              <a:t>det et </a:t>
            </a:r>
            <a:r>
              <a:rPr lang="nb-NO" i="1" dirty="0" smtClean="0"/>
              <a:t>investeringsprosjekt </a:t>
            </a:r>
            <a:r>
              <a:rPr lang="nb-NO" dirty="0" smtClean="0"/>
              <a:t>dersom han velger </a:t>
            </a:r>
            <a:r>
              <a:rPr lang="nb-NO" dirty="0"/>
              <a:t>å betale husleie hvert år i hele kontraktsperioden.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Dette </a:t>
            </a:r>
            <a:r>
              <a:rPr lang="nb-NO" dirty="0" smtClean="0"/>
              <a:t>investeringsprosjektet har </a:t>
            </a:r>
            <a:r>
              <a:rPr lang="nb-NO" dirty="0"/>
              <a:t>en </a:t>
            </a:r>
            <a:r>
              <a:rPr lang="nb-NO" dirty="0" smtClean="0"/>
              <a:t>internrente </a:t>
            </a:r>
            <a:r>
              <a:rPr lang="nb-NO" dirty="0"/>
              <a:t>på 12,6 %.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 smtClean="0"/>
              <a:t>Dersom leietaker har </a:t>
            </a:r>
            <a:r>
              <a:rPr lang="nb-NO" dirty="0"/>
              <a:t>en kapitalkostnad </a:t>
            </a:r>
            <a:r>
              <a:rPr lang="nb-NO" dirty="0" smtClean="0"/>
              <a:t>høyere enn </a:t>
            </a:r>
            <a:r>
              <a:rPr lang="nb-NO" dirty="0"/>
              <a:t>12,6 % vil han </a:t>
            </a:r>
            <a:r>
              <a:rPr lang="nb-NO" dirty="0" smtClean="0"/>
              <a:t>velge alternativet «Ett </a:t>
            </a:r>
            <a:r>
              <a:rPr lang="nb-NO" dirty="0"/>
              <a:t>års gratis husleie».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 smtClean="0"/>
              <a:t>Dermed risikerer utleier, </a:t>
            </a:r>
            <a:r>
              <a:rPr lang="nb-NO" smtClean="0"/>
              <a:t>ved </a:t>
            </a:r>
            <a:r>
              <a:rPr lang="nb-NO" smtClean="0"/>
              <a:t>å tilby </a:t>
            </a:r>
            <a:r>
              <a:rPr lang="nb-NO" dirty="0" smtClean="0"/>
              <a:t>fritak for betaling det første året, å trekke til seg leietakere med anstrengt økonomi og høy kapitalkostnad.</a:t>
            </a:r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4574232" y="1100004"/>
            <a:ext cx="43189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Mange synes det er vanskelig og forvirrende</a:t>
            </a:r>
          </a:p>
          <a:p>
            <a:r>
              <a:rPr lang="nb-NO" dirty="0" smtClean="0"/>
              <a:t>å analysere en differansekontantstrøm. </a:t>
            </a:r>
            <a:br>
              <a:rPr lang="nb-NO" dirty="0" smtClean="0"/>
            </a:br>
            <a:r>
              <a:rPr lang="nb-NO" dirty="0" smtClean="0"/>
              <a:t>Du kan lese mer om dette i «Supplerende </a:t>
            </a:r>
          </a:p>
          <a:p>
            <a:r>
              <a:rPr lang="nb-NO" dirty="0" smtClean="0"/>
              <a:t>Lærestoff» til kapittel 5.</a:t>
            </a:r>
            <a:endParaRPr lang="nb-NO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81" y="2348880"/>
            <a:ext cx="2895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54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7044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 smtClean="0"/>
              <a:t>Klipp fra bok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83568" y="1124744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261</a:t>
            </a:r>
            <a:endParaRPr lang="nb-N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597" y="1156008"/>
            <a:ext cx="5591269" cy="47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98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48" y="21219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</a:t>
            </a:r>
            <a:r>
              <a:rPr lang="nb-NO" sz="2400" dirty="0" smtClean="0"/>
              <a:t>bok - fortsatt</a:t>
            </a:r>
            <a:endParaRPr lang="nb-NO" sz="2400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290199" y="1556792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Side 452</a:t>
            </a:r>
            <a:endParaRPr lang="nb-NO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68" y="1930494"/>
            <a:ext cx="732258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1632005" y="2780928"/>
            <a:ext cx="669674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90199" y="3089354"/>
            <a:ext cx="697217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290199" y="3356992"/>
            <a:ext cx="292901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2E9FDE6-98CF-48C1-9D11-C24DE930515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35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235</Words>
  <Application>Microsoft Office PowerPoint</Application>
  <PresentationFormat>On-screen Show (4:3)</PresentationFormat>
  <Paragraphs>29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Ett års gratis husleie</vt:lpstr>
      <vt:lpstr>Kontantstrømmer og internrente</vt:lpstr>
      <vt:lpstr>Nåverdiprofiler sett fra utleiers side</vt:lpstr>
      <vt:lpstr>Beslutningen sett fra leietaker side</vt:lpstr>
      <vt:lpstr>Klipp fra bok</vt:lpstr>
      <vt:lpstr>Klipp fra bok - fortsatt</vt:lpstr>
    </vt:vector>
  </TitlesOfParts>
  <Company>Norges Handelshøyskole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Bøhren, Øyvind</cp:lastModifiedBy>
  <cp:revision>18</cp:revision>
  <dcterms:created xsi:type="dcterms:W3CDTF">2015-11-25T15:57:37Z</dcterms:created>
  <dcterms:modified xsi:type="dcterms:W3CDTF">2015-11-29T18:31:40Z</dcterms:modified>
</cp:coreProperties>
</file>