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62" r:id="rId3"/>
    <p:sldId id="264" r:id="rId4"/>
    <p:sldId id="266" r:id="rId5"/>
    <p:sldId id="265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D7F82-33FC-4ED1-A6AD-E8053007BBC8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0AD91-B593-42ED-A38D-CB24129863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3668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07AF-C138-4E28-8EAD-71F442B4CC2D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DBE8-E28C-4C27-8624-96F3807FC0BE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86D5-1AC8-4560-BD3B-23905D24FE77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A80-CD78-4070-882F-A24AE28A2D85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3FB3-C9F3-4479-AAB3-8B6989605E2D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B6FE5-9B82-4E3F-92D8-1F6AD22F437D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196-1EEF-473F-B103-3180D72CF318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23924-4084-4D8A-9E9F-FCE909F09BEC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B803-C8DB-4F40-957E-B0D4EE3BA15C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9C12-7B81-4D33-BFC5-FAE7A091EB4C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0D27-9B25-4DFF-A85F-FC01198416A4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8042D-85BE-4687-8D7F-67F602B7F24F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51" y="197290"/>
            <a:ext cx="1221555" cy="1078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1</a:t>
            </a:fld>
            <a:endParaRPr lang="nb-NO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3600" dirty="0" smtClean="0"/>
              <a:t>Børsliste</a:t>
            </a:r>
            <a:endParaRPr lang="nb-NO" sz="3600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91837" y="2351579"/>
            <a:ext cx="6192688" cy="3476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1816719" y="6138111"/>
            <a:ext cx="5750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smtClean="0"/>
              <a:t>Oppgave</a:t>
            </a:r>
            <a:r>
              <a:rPr lang="nb-NO" i="1" dirty="0" smtClean="0"/>
              <a:t>: </a:t>
            </a:r>
            <a:r>
              <a:rPr lang="nb-NO" dirty="0" smtClean="0"/>
              <a:t>Kommenter oppstillingen og foreslå forbedringer.</a:t>
            </a:r>
            <a:endParaRPr lang="nb-NO" dirty="0"/>
          </a:p>
        </p:txBody>
      </p:sp>
      <p:sp>
        <p:nvSpPr>
          <p:cNvPr id="13" name="TextBox 12"/>
          <p:cNvSpPr txBox="1"/>
          <p:nvPr/>
        </p:nvSpPr>
        <p:spPr>
          <a:xfrm>
            <a:off x="1391837" y="1592952"/>
            <a:ext cx="6042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Slik </a:t>
            </a:r>
            <a:r>
              <a:rPr lang="nb-NO" smtClean="0"/>
              <a:t>ble børslisten presentert </a:t>
            </a:r>
            <a:r>
              <a:rPr lang="nb-NO" dirty="0" smtClean="0"/>
              <a:t>i en stor </a:t>
            </a:r>
            <a:r>
              <a:rPr lang="nb-NO" smtClean="0"/>
              <a:t>avis for </a:t>
            </a:r>
            <a:r>
              <a:rPr lang="nb-NO" dirty="0" smtClean="0"/>
              <a:t>et par år </a:t>
            </a:r>
            <a:r>
              <a:rPr lang="nb-NO" smtClean="0"/>
              <a:t>siden.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83663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" y="16991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Desimaler og tusenskiller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2</a:t>
            </a:fld>
            <a:endParaRPr lang="nb-NO"/>
          </a:p>
        </p:txBody>
      </p:sp>
      <p:pic>
        <p:nvPicPr>
          <p:cNvPr id="8" name="Picture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298" y="1100976"/>
            <a:ext cx="432048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5220072" y="908720"/>
            <a:ext cx="37981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 smtClean="0"/>
              <a:t>1. </a:t>
            </a:r>
            <a:r>
              <a:rPr lang="nb-NO" dirty="0" smtClean="0"/>
              <a:t>Den </a:t>
            </a:r>
            <a:r>
              <a:rPr lang="nb-NO" dirty="0"/>
              <a:t>mest åpenbare uheldigheten er to desimaler på omsatt volum, særlig fordi alle er </a:t>
            </a:r>
            <a:r>
              <a:rPr lang="nb-NO" dirty="0" smtClean="0"/>
              <a:t>null. </a:t>
            </a:r>
            <a:r>
              <a:rPr lang="nb-NO" dirty="0"/>
              <a:t>Dette er meningsløs bruk av trykksverte, papir og leserens oppmerksomhet. Det omsettes aldri halve </a:t>
            </a:r>
            <a:r>
              <a:rPr lang="nb-NO" dirty="0" smtClean="0"/>
              <a:t>aksjer. Hvis det hadde skjedd, har det ingen </a:t>
            </a:r>
            <a:r>
              <a:rPr lang="nb-NO" dirty="0"/>
              <a:t>generell interesse hvor mange halve aksjer som er </a:t>
            </a:r>
            <a:r>
              <a:rPr lang="nb-NO" dirty="0" smtClean="0"/>
              <a:t>omsatt.</a:t>
            </a:r>
            <a:endParaRPr lang="nb-NO" dirty="0"/>
          </a:p>
        </p:txBody>
      </p:sp>
      <p:sp>
        <p:nvSpPr>
          <p:cNvPr id="10" name="Oval 9"/>
          <p:cNvSpPr/>
          <p:nvPr/>
        </p:nvSpPr>
        <p:spPr>
          <a:xfrm>
            <a:off x="3496518" y="1628800"/>
            <a:ext cx="216024" cy="288032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707904" y="1052736"/>
            <a:ext cx="1512168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920454" y="2492896"/>
            <a:ext cx="792088" cy="216024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971600" y="2708920"/>
            <a:ext cx="1948854" cy="12961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55576" y="4005063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nb-NO" b="1" dirty="0" smtClean="0"/>
              <a:t>2. </a:t>
            </a:r>
            <a:r>
              <a:rPr lang="nb-NO" dirty="0" smtClean="0"/>
              <a:t>Volumet </a:t>
            </a:r>
            <a:r>
              <a:rPr lang="nb-NO" dirty="0"/>
              <a:t>for Marine Harvest oppgis til 31829849,00.  Desimalene er allerede kommentert, men det hjelper lite på oversiktligheten å fjerne dem. Adskillig bedre blir det om du innfører </a:t>
            </a:r>
            <a:r>
              <a:rPr lang="nb-NO" dirty="0" smtClean="0"/>
              <a:t>tusenskiller; </a:t>
            </a:r>
            <a:r>
              <a:rPr lang="nb-NO" dirty="0"/>
              <a:t>enten </a:t>
            </a:r>
            <a:r>
              <a:rPr lang="nb-NO" dirty="0" smtClean="0"/>
              <a:t>som 31.829.849 </a:t>
            </a:r>
            <a:r>
              <a:rPr lang="nb-NO" dirty="0"/>
              <a:t>eller 31 829 849. Dette angir du i Font, </a:t>
            </a:r>
            <a:r>
              <a:rPr lang="nb-NO" dirty="0" err="1"/>
              <a:t>Number</a:t>
            </a:r>
            <a:r>
              <a:rPr lang="nb-NO" dirty="0"/>
              <a:t>, </a:t>
            </a:r>
            <a:r>
              <a:rPr lang="nb-NO" dirty="0" err="1" smtClean="0"/>
              <a:t>Number</a:t>
            </a:r>
            <a:endParaRPr lang="nb-NO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045" y="3938946"/>
            <a:ext cx="3372222" cy="1656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Arrow Connector 15"/>
          <p:cNvCxnSpPr/>
          <p:nvPr/>
        </p:nvCxnSpPr>
        <p:spPr>
          <a:xfrm>
            <a:off x="6732240" y="1772816"/>
            <a:ext cx="386916" cy="29944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139952" y="5020726"/>
            <a:ext cx="2376264" cy="2804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2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9463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Detaljeringsnivå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3</a:t>
            </a:fld>
            <a:endParaRPr lang="nb-NO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143" y="1147809"/>
            <a:ext cx="410387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38727" y="4005064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 smtClean="0"/>
              <a:t>3. </a:t>
            </a:r>
            <a:r>
              <a:rPr lang="nb-NO" dirty="0" smtClean="0"/>
              <a:t>Få lesere, </a:t>
            </a:r>
            <a:r>
              <a:rPr lang="nb-NO" dirty="0"/>
              <a:t>om </a:t>
            </a:r>
            <a:r>
              <a:rPr lang="nb-NO" dirty="0" smtClean="0"/>
              <a:t>noen, er </a:t>
            </a:r>
            <a:r>
              <a:rPr lang="nb-NO" dirty="0"/>
              <a:t>interessert i om antall omsatte aksjer er 31 829 849 eller 31 829 848. De investorene som </a:t>
            </a:r>
            <a:r>
              <a:rPr lang="nb-NO" dirty="0" smtClean="0"/>
              <a:t>trenger </a:t>
            </a:r>
            <a:r>
              <a:rPr lang="nb-NO" dirty="0"/>
              <a:t>veldig nøyaktige </a:t>
            </a:r>
            <a:r>
              <a:rPr lang="nb-NO" dirty="0" smtClean="0"/>
              <a:t>data </a:t>
            </a:r>
            <a:r>
              <a:rPr lang="nb-NO" dirty="0"/>
              <a:t>bruker helt andre kilder enn </a:t>
            </a:r>
            <a:r>
              <a:rPr lang="nb-NO" dirty="0" smtClean="0"/>
              <a:t>børslisten i en avis. For </a:t>
            </a:r>
            <a:r>
              <a:rPr lang="nb-NO" dirty="0"/>
              <a:t>de aller fleste </a:t>
            </a:r>
            <a:r>
              <a:rPr lang="nb-NO"/>
              <a:t>er </a:t>
            </a:r>
            <a:r>
              <a:rPr lang="nb-NO" smtClean="0"/>
              <a:t>det nok </a:t>
            </a:r>
            <a:r>
              <a:rPr lang="nb-NO" dirty="0"/>
              <a:t>at antallet angis som 31,8 </a:t>
            </a:r>
            <a:r>
              <a:rPr lang="nb-NO" dirty="0" smtClean="0"/>
              <a:t>mill. </a:t>
            </a:r>
            <a:r>
              <a:rPr lang="nb-NO" dirty="0"/>
              <a:t>aksjer. Avrundning til en desimal på antall aksjer blir derimot vel grovt for RCCL  (0,9 </a:t>
            </a:r>
            <a:r>
              <a:rPr lang="nb-NO" dirty="0" smtClean="0"/>
              <a:t>mill. </a:t>
            </a:r>
            <a:r>
              <a:rPr lang="nb-NO" dirty="0"/>
              <a:t>aksjer).  </a:t>
            </a:r>
            <a:r>
              <a:rPr lang="nb-NO" dirty="0" smtClean="0"/>
              <a:t>Et </a:t>
            </a:r>
            <a:r>
              <a:rPr lang="nb-NO" dirty="0"/>
              <a:t>kompromiss kan være å runde av til nærmeste million med to </a:t>
            </a:r>
            <a:r>
              <a:rPr lang="nb-NO" dirty="0" smtClean="0"/>
              <a:t>desimaler. Da blir </a:t>
            </a:r>
            <a:r>
              <a:rPr lang="nb-NO" dirty="0"/>
              <a:t>tallene for Marine Harvest og RCCL blir hhv. 31,83 og 0,91 aksjer </a:t>
            </a:r>
            <a:r>
              <a:rPr lang="nb-NO" dirty="0" smtClean="0"/>
              <a:t>omsatt.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sp>
        <p:nvSpPr>
          <p:cNvPr id="9" name="Oval 8"/>
          <p:cNvSpPr/>
          <p:nvPr/>
        </p:nvSpPr>
        <p:spPr>
          <a:xfrm>
            <a:off x="2915816" y="2670758"/>
            <a:ext cx="792088" cy="216024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1115616" y="2996952"/>
            <a:ext cx="1800200" cy="10801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77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8378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Detaljeringsnivå - fortsatt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4</a:t>
            </a:fld>
            <a:endParaRPr lang="nb-NO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7261" y="1257447"/>
            <a:ext cx="410387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3838763" y="2769615"/>
            <a:ext cx="792088" cy="216024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763688" y="2985639"/>
            <a:ext cx="2189957" cy="11634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72742" y="4149080"/>
            <a:ext cx="7056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/>
              <a:t>4</a:t>
            </a:r>
            <a:r>
              <a:rPr lang="nb-NO" b="1" dirty="0" smtClean="0"/>
              <a:t>. </a:t>
            </a:r>
            <a:r>
              <a:rPr lang="nb-NO" dirty="0" smtClean="0"/>
              <a:t>Tallene </a:t>
            </a:r>
            <a:r>
              <a:rPr lang="nb-NO" dirty="0"/>
              <a:t>i tabellens siste kolonne er omsetningskurs multiplisert med antall aksjer i selskapet. </a:t>
            </a:r>
            <a:r>
              <a:rPr lang="nb-NO" dirty="0" smtClean="0"/>
              <a:t>Da denne oversikten sto i avisen, hadde Marine </a:t>
            </a:r>
            <a:r>
              <a:rPr lang="nb-NO" dirty="0"/>
              <a:t>Harvest </a:t>
            </a:r>
            <a:r>
              <a:rPr lang="nb-NO" dirty="0" smtClean="0"/>
              <a:t>registrert </a:t>
            </a:r>
            <a:r>
              <a:rPr lang="nb-NO" dirty="0"/>
              <a:t>3 574,9 millioner aksjer. Multiplisert med kurs pr. aksje gir dette en markedsverdi på 15,9 milliarder kroner. </a:t>
            </a:r>
            <a:r>
              <a:rPr lang="nb-NO" dirty="0" smtClean="0"/>
              <a:t>Dette </a:t>
            </a:r>
            <a:r>
              <a:rPr lang="nb-NO" dirty="0"/>
              <a:t>stemmer med tallet i tabellen</a:t>
            </a:r>
            <a:r>
              <a:rPr lang="nb-NO" dirty="0" smtClean="0"/>
              <a:t>. </a:t>
            </a:r>
          </a:p>
          <a:p>
            <a:r>
              <a:rPr lang="nb-NO" dirty="0" smtClean="0"/>
              <a:t>Her multipliseres </a:t>
            </a:r>
            <a:r>
              <a:rPr lang="nb-NO" dirty="0"/>
              <a:t>et grovt tall (4,44 kr/aksje) med et mye mer nøyaktig tall (3 574,9 millioner aksjer ). På denne bakgrunn burde markedsverdien av Marine Harvest vært angitt til </a:t>
            </a:r>
            <a:r>
              <a:rPr lang="nb-NO" dirty="0" smtClean="0"/>
              <a:t>15,9 milliarder.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pic>
        <p:nvPicPr>
          <p:cNvPr id="11" name="Picture 1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1080925"/>
            <a:ext cx="1152128" cy="875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591" y="2106765"/>
            <a:ext cx="4391905" cy="1263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306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063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Markeringer i listen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5</a:t>
            </a:fld>
            <a:endParaRPr lang="nb-NO"/>
          </a:p>
        </p:txBody>
      </p:sp>
      <p:pic>
        <p:nvPicPr>
          <p:cNvPr id="11" name="Picture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96752"/>
            <a:ext cx="410387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Arrow Connector 11"/>
          <p:cNvCxnSpPr/>
          <p:nvPr/>
        </p:nvCxnSpPr>
        <p:spPr>
          <a:xfrm flipH="1">
            <a:off x="1475656" y="3717032"/>
            <a:ext cx="1008112" cy="720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1619672" y="3777727"/>
            <a:ext cx="2520280" cy="720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83568" y="4725144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/>
              <a:t>5</a:t>
            </a:r>
            <a:r>
              <a:rPr lang="nb-NO" b="1" dirty="0" smtClean="0"/>
              <a:t>. </a:t>
            </a:r>
            <a:r>
              <a:rPr lang="nb-NO" dirty="0" smtClean="0"/>
              <a:t>Avisen har </a:t>
            </a:r>
            <a:r>
              <a:rPr lang="nb-NO" dirty="0"/>
              <a:t>valgt å markere forskjellen mellom kolonnene ved fargesjatteringer. D</a:t>
            </a:r>
            <a:r>
              <a:rPr lang="nb-NO" dirty="0" smtClean="0"/>
              <a:t>e </a:t>
            </a:r>
            <a:r>
              <a:rPr lang="nb-NO" dirty="0"/>
              <a:t>fleste leser en tabell som denne linje for </a:t>
            </a:r>
            <a:r>
              <a:rPr lang="nb-NO" dirty="0" smtClean="0"/>
              <a:t>linje. Derfor </a:t>
            </a:r>
            <a:r>
              <a:rPr lang="nb-NO" dirty="0"/>
              <a:t>ville det </a:t>
            </a:r>
            <a:r>
              <a:rPr lang="nb-NO"/>
              <a:t>vært </a:t>
            </a:r>
            <a:r>
              <a:rPr lang="nb-NO" smtClean="0"/>
              <a:t>bedre</a:t>
            </a:r>
            <a:r>
              <a:rPr lang="nb-NO" smtClean="0"/>
              <a:t> </a:t>
            </a:r>
            <a:r>
              <a:rPr lang="nb-NO" dirty="0"/>
              <a:t>å bruke sjatteringene pr. linje; kanskje to og to i hver </a:t>
            </a:r>
            <a:r>
              <a:rPr lang="nb-NO" dirty="0" smtClean="0"/>
              <a:t>sjattering.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4306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995" y="-785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Forslag nye kolonner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6</a:t>
            </a:fld>
            <a:endParaRPr lang="nb-NO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776" y="976455"/>
            <a:ext cx="410387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85800" y="3816182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For de aller fleste av oss er det mer naturlig å vurdere det som står, enn det som </a:t>
            </a:r>
            <a:r>
              <a:rPr lang="nb-NO" i="1" dirty="0"/>
              <a:t>ikke</a:t>
            </a:r>
            <a:r>
              <a:rPr lang="nb-NO" dirty="0"/>
              <a:t> står. I </a:t>
            </a:r>
            <a:r>
              <a:rPr lang="nb-NO" dirty="0" smtClean="0"/>
              <a:t>stedet for å vurdere endring </a:t>
            </a:r>
            <a:r>
              <a:rPr lang="nb-NO" dirty="0"/>
              <a:t>målt i kroner pr aksje, er det lettere vurdere hvor stor endringen er når vi beregner prosentvis endring i forhold til aksjekursen. </a:t>
            </a:r>
          </a:p>
        </p:txBody>
      </p:sp>
      <p:sp>
        <p:nvSpPr>
          <p:cNvPr id="9" name="Oval 8"/>
          <p:cNvSpPr/>
          <p:nvPr/>
        </p:nvSpPr>
        <p:spPr>
          <a:xfrm>
            <a:off x="2125668" y="1192479"/>
            <a:ext cx="792088" cy="216024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1189856" y="1480511"/>
            <a:ext cx="1331856" cy="23356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69971" y="5152919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Det er også mer interessant å vite verdien av </a:t>
            </a:r>
            <a:r>
              <a:rPr lang="nb-NO"/>
              <a:t>omsatte </a:t>
            </a:r>
            <a:r>
              <a:rPr lang="nb-NO" smtClean="0"/>
              <a:t>aksjer</a:t>
            </a:r>
            <a:r>
              <a:rPr lang="nb-NO"/>
              <a:t> </a:t>
            </a:r>
            <a:r>
              <a:rPr lang="nb-NO" smtClean="0"/>
              <a:t>enn</a:t>
            </a:r>
            <a:r>
              <a:rPr lang="nb-NO" smtClean="0"/>
              <a:t> </a:t>
            </a:r>
            <a:r>
              <a:rPr lang="nb-NO" dirty="0"/>
              <a:t>antall aksjer som er omsatt</a:t>
            </a:r>
            <a:r>
              <a:rPr lang="nb-NO"/>
              <a:t>. </a:t>
            </a:r>
            <a:r>
              <a:rPr lang="nb-NO"/>
              <a:t>E</a:t>
            </a:r>
            <a:r>
              <a:rPr lang="nb-NO" smtClean="0"/>
              <a:t>n </a:t>
            </a:r>
            <a:r>
              <a:rPr lang="nb-NO" dirty="0"/>
              <a:t>aksje i Martine Harvest er blitt omsatt </a:t>
            </a:r>
            <a:r>
              <a:rPr lang="nb-NO"/>
              <a:t>til </a:t>
            </a:r>
            <a:r>
              <a:rPr lang="nb-NO" smtClean="0"/>
              <a:t>4,44, </a:t>
            </a:r>
            <a:r>
              <a:rPr lang="nb-NO" dirty="0"/>
              <a:t>mens tilsvarende tall i RCCL </a:t>
            </a:r>
            <a:r>
              <a:rPr lang="nb-NO"/>
              <a:t>er </a:t>
            </a:r>
            <a:r>
              <a:rPr lang="nb-NO" smtClean="0"/>
              <a:t>131,30. Dermed </a:t>
            </a:r>
            <a:r>
              <a:rPr lang="nb-NO" dirty="0"/>
              <a:t>er verdien av dagens aksjeomsetning hhv</a:t>
            </a:r>
            <a:r>
              <a:rPr lang="nb-NO" dirty="0" smtClean="0"/>
              <a:t>. 141,3 </a:t>
            </a:r>
            <a:r>
              <a:rPr lang="nb-NO" dirty="0"/>
              <a:t>og 119,3 millioner. </a:t>
            </a:r>
            <a:br>
              <a:rPr lang="nb-NO" dirty="0"/>
            </a:br>
            <a:endParaRPr lang="nb-NO" dirty="0"/>
          </a:p>
        </p:txBody>
      </p:sp>
      <p:sp>
        <p:nvSpPr>
          <p:cNvPr id="12" name="Oval 11"/>
          <p:cNvSpPr/>
          <p:nvPr/>
        </p:nvSpPr>
        <p:spPr>
          <a:xfrm>
            <a:off x="2774032" y="1192479"/>
            <a:ext cx="792088" cy="216024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331641" y="1502731"/>
            <a:ext cx="1838435" cy="37259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306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1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610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Klipp fra boken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7</a:t>
            </a:fld>
            <a:endParaRPr lang="nb-N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96" y="2420888"/>
            <a:ext cx="8534672" cy="3260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4626688" cy="116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379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Et smil til slutt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8</a:t>
            </a:fld>
            <a:endParaRPr lang="nb-NO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5856" y="1052736"/>
            <a:ext cx="3290119" cy="5403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026297" y="1520280"/>
            <a:ext cx="30792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Det er krevende å presentere </a:t>
            </a:r>
          </a:p>
          <a:p>
            <a:r>
              <a:rPr lang="nb-NO" dirty="0"/>
              <a:t>k</a:t>
            </a:r>
            <a:r>
              <a:rPr lang="nb-NO" dirty="0" smtClean="0"/>
              <a:t>ompliserte forhold på en måte som er tilpasset mottaker.</a:t>
            </a:r>
          </a:p>
        </p:txBody>
      </p:sp>
    </p:spTree>
    <p:extLst>
      <p:ext uri="{BB962C8B-B14F-4D97-AF65-F5344CB8AC3E}">
        <p14:creationId xmlns:p14="http://schemas.microsoft.com/office/powerpoint/2010/main" val="295379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Desimaler og tusenskiller</vt:lpstr>
      <vt:lpstr>Detaljeringsnivå</vt:lpstr>
      <vt:lpstr>Detaljeringsnivå - fortsatt</vt:lpstr>
      <vt:lpstr>Markeringer i listen</vt:lpstr>
      <vt:lpstr>Forslag nye kolonner</vt:lpstr>
      <vt:lpstr>Klipp fra boken</vt:lpstr>
      <vt:lpstr>Et smil til slutt</vt:lpstr>
    </vt:vector>
  </TitlesOfParts>
  <Company>Norges Handelshøyskole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Bøhren, Øyvind</cp:lastModifiedBy>
  <cp:revision>16</cp:revision>
  <dcterms:created xsi:type="dcterms:W3CDTF">2015-11-25T15:57:37Z</dcterms:created>
  <dcterms:modified xsi:type="dcterms:W3CDTF">2015-11-29T18:20:47Z</dcterms:modified>
</cp:coreProperties>
</file>