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4" r:id="rId4"/>
    <p:sldId id="265" r:id="rId5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959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95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8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8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017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70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30.11.2015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9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30.11.2015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9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30.11.2015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80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231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30.11.2015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1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AAC99-0FB3-4918-BE9E-D28340026C22}" type="datetimeFigureOut">
              <a:rPr lang="nb-NO" smtClean="0"/>
              <a:t>30.11.2015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3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emf"/><Relationship Id="rId7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www.dn.no/nyheter/2014/11/27/1600/Oljemarkedet/opec-kutter-ikke-produksjonen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328" y="311446"/>
            <a:ext cx="8229600" cy="814148"/>
          </a:xfrm>
        </p:spPr>
        <p:txBody>
          <a:bodyPr>
            <a:normAutofit/>
          </a:bodyPr>
          <a:lstStyle/>
          <a:p>
            <a:r>
              <a:rPr lang="nb-NO" sz="3600" smtClean="0"/>
              <a:t>Oljerisiko</a:t>
            </a:r>
            <a:endParaRPr lang="nb-NO" sz="36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60648"/>
            <a:ext cx="1008112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31840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10763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b-NO"/>
          </a:p>
        </p:txBody>
      </p:sp>
      <p:sp>
        <p:nvSpPr>
          <p:cNvPr id="15" name="TextBox 14"/>
          <p:cNvSpPr txBox="1"/>
          <p:nvPr/>
        </p:nvSpPr>
        <p:spPr>
          <a:xfrm>
            <a:off x="184328" y="5480425"/>
            <a:ext cx="885216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nb-NO" dirty="0" smtClean="0"/>
              <a:t>Oppgave</a:t>
            </a:r>
            <a:r>
              <a:rPr lang="nb-NO" smtClean="0"/>
              <a:t>:</a:t>
            </a:r>
            <a:r>
              <a:rPr lang="nb-NO" i="1" smtClean="0"/>
              <a:t> 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nb-NO" i="1" smtClean="0"/>
              <a:t>Hva kjennetegner selskaper der kursen synker kontra stiger når oljekursen faller? Kan investor utnytte disse forskjellene i kjennetegn?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nb-NO" i="1"/>
              <a:t>E</a:t>
            </a:r>
            <a:r>
              <a:rPr lang="nb-NO" i="1" smtClean="0"/>
              <a:t>r oljerisiko systematisk eller usystematisk i Norge? Hva betyr dette for kapitalkostnaden?</a:t>
            </a:r>
            <a:endParaRPr lang="nb-NO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094" y="155403"/>
            <a:ext cx="1816675" cy="1244983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>
          <a:blip r:embed="rId4"/>
          <a:stretch>
            <a:fillRect/>
          </a:stretch>
        </p:blipFill>
        <p:spPr>
          <a:xfrm>
            <a:off x="5364088" y="1874838"/>
            <a:ext cx="2376264" cy="3786410"/>
          </a:xfrm>
          <a:prstGeom prst="rect">
            <a:avLst/>
          </a:prstGeom>
        </p:spPr>
      </p:pic>
      <p:pic>
        <p:nvPicPr>
          <p:cNvPr id="16" name="Bilde 6"/>
          <p:cNvPicPr/>
          <p:nvPr/>
        </p:nvPicPr>
        <p:blipFill>
          <a:blip r:embed="rId5"/>
          <a:stretch>
            <a:fillRect/>
          </a:stretch>
        </p:blipFill>
        <p:spPr>
          <a:xfrm>
            <a:off x="216783" y="1925553"/>
            <a:ext cx="3640455" cy="77914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19015" y="1516438"/>
            <a:ext cx="2196245" cy="37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nb-NO" sz="160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DN 27.11.2014</a:t>
            </a:r>
            <a:r>
              <a:rPr lang="nb-NO" sz="16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6146" name="Picture 2" descr="http://www.skipsmagasinet.no/typo3temp/_processed_/csm_Valhall_foto_BP_ac6148cad5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330" y="3917500"/>
            <a:ext cx="1945045" cy="1298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www.admirum.no/images/references/nas/max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5836" y="2657454"/>
            <a:ext cx="1962803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Arrow Connector 8"/>
          <p:cNvCxnSpPr>
            <a:stCxn id="6148" idx="3"/>
          </p:cNvCxnSpPr>
          <p:nvPr/>
        </p:nvCxnSpPr>
        <p:spPr>
          <a:xfrm>
            <a:off x="4838639" y="3233518"/>
            <a:ext cx="669465" cy="53452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6146" idx="3"/>
          </p:cNvCxnSpPr>
          <p:nvPr/>
        </p:nvCxnSpPr>
        <p:spPr>
          <a:xfrm>
            <a:off x="2896375" y="4566570"/>
            <a:ext cx="2611729" cy="27135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7396234" y="3686527"/>
            <a:ext cx="338647" cy="1775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3" name="Oval 22"/>
          <p:cNvSpPr/>
          <p:nvPr/>
        </p:nvSpPr>
        <p:spPr>
          <a:xfrm>
            <a:off x="7360129" y="4725304"/>
            <a:ext cx="338647" cy="1775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6051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809957"/>
          </a:xfrm>
        </p:spPr>
        <p:txBody>
          <a:bodyPr>
            <a:noAutofit/>
          </a:bodyPr>
          <a:lstStyle/>
          <a:p>
            <a:r>
              <a:rPr lang="nb-NO" sz="2400" smtClean="0"/>
              <a:t>Oljepris og aksjekurs</a:t>
            </a:r>
            <a:r>
              <a:rPr lang="nb-NO" sz="2400"/>
              <a:t/>
            </a:r>
            <a:br>
              <a:rPr lang="nb-NO" sz="2400"/>
            </a:b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95536" y="1410737"/>
            <a:ext cx="842493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b="1" smtClean="0"/>
              <a:t>Norwegian: </a:t>
            </a:r>
            <a:r>
              <a:rPr lang="nb-NO" smtClean="0"/>
              <a:t>Olje er innsatsfaktor (utbetaling</a:t>
            </a:r>
            <a:r>
              <a:rPr lang="nb-NO" smtClean="0"/>
              <a:t>).</a:t>
            </a:r>
            <a:endParaRPr lang="nb-NO" smtClean="0"/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smtClean="0"/>
              <a:t>Lavere oljepris gir høyere kontanstrøm fra </a:t>
            </a:r>
            <a:r>
              <a:rPr lang="nb-NO" smtClean="0"/>
              <a:t>driften.</a:t>
            </a:r>
            <a:endParaRPr lang="nb-NO" smtClean="0"/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smtClean="0"/>
              <a:t>Høyere kontanstrøm fra diften gir høyere </a:t>
            </a:r>
            <a:r>
              <a:rPr lang="nb-NO" smtClean="0"/>
              <a:t>nåverdi.</a:t>
            </a:r>
            <a:endParaRPr lang="nb-NO" smtClean="0"/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smtClean="0"/>
              <a:t>Høyere nåverdi gir høyere </a:t>
            </a:r>
            <a:r>
              <a:rPr lang="nb-NO" smtClean="0"/>
              <a:t>aksjekurs.</a:t>
            </a:r>
            <a:endParaRPr lang="nb-NO" smtClean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smtClean="0"/>
              <a:t>Samme situasjon som Norwegian: 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smtClean="0"/>
              <a:t>Royal Caribbean </a:t>
            </a:r>
            <a:r>
              <a:rPr lang="nb-NO" smtClean="0"/>
              <a:t>Cruiselines.</a:t>
            </a:r>
            <a:endParaRPr lang="nb-NO" smtClean="0"/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nb-NO" smtClean="0"/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nb-NO" smtClean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b="1" smtClean="0"/>
              <a:t>Statoil: </a:t>
            </a:r>
            <a:r>
              <a:rPr lang="nb-NO" smtClean="0"/>
              <a:t>Olje er sluttprodukt (innbetaling</a:t>
            </a:r>
            <a:r>
              <a:rPr lang="nb-NO" smtClean="0"/>
              <a:t>).</a:t>
            </a:r>
            <a:endParaRPr lang="nb-NO" smtClean="0"/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/>
              <a:t>Lavere oljepris gir </a:t>
            </a:r>
            <a:r>
              <a:rPr lang="nb-NO" smtClean="0"/>
              <a:t>lavere </a:t>
            </a:r>
            <a:r>
              <a:rPr lang="nb-NO"/>
              <a:t>kontanstrøm fra </a:t>
            </a:r>
            <a:r>
              <a:rPr lang="nb-NO" smtClean="0"/>
              <a:t>driften.</a:t>
            </a:r>
            <a:endParaRPr lang="nb-NO"/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smtClean="0"/>
              <a:t>Lavere </a:t>
            </a:r>
            <a:r>
              <a:rPr lang="nb-NO"/>
              <a:t>kontanstrøm fra diften gir </a:t>
            </a:r>
            <a:r>
              <a:rPr lang="nb-NO" smtClean="0"/>
              <a:t>lavere</a:t>
            </a:r>
            <a:r>
              <a:rPr lang="nb-NO" smtClean="0"/>
              <a:t> nåverdi.</a:t>
            </a:r>
            <a:endParaRPr lang="nb-NO"/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smtClean="0"/>
              <a:t>Lavere</a:t>
            </a:r>
            <a:r>
              <a:rPr lang="nb-NO" smtClean="0"/>
              <a:t> </a:t>
            </a:r>
            <a:r>
              <a:rPr lang="nb-NO"/>
              <a:t>nåverdi gir </a:t>
            </a:r>
            <a:r>
              <a:rPr lang="nb-NO" smtClean="0"/>
              <a:t>lavere</a:t>
            </a:r>
            <a:r>
              <a:rPr lang="nb-NO" smtClean="0"/>
              <a:t> aksjekurs.</a:t>
            </a:r>
            <a:endParaRPr lang="nb-NO" smtClean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/>
              <a:t>Samme situasjon som Norwegian: 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smtClean="0"/>
              <a:t>Petroleum Geo-Services (lavere oljepris reduserer etterspørsel etter seismikk</a:t>
            </a:r>
            <a:r>
              <a:rPr lang="nb-NO" smtClean="0"/>
              <a:t>).</a:t>
            </a:r>
            <a:endParaRPr lang="nb-NO"/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nb-NO" dirty="0"/>
          </a:p>
        </p:txBody>
      </p:sp>
      <p:pic>
        <p:nvPicPr>
          <p:cNvPr id="5" name="Picture 4" descr="http://www.admirum.no/images/references/nas/max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492037"/>
            <a:ext cx="1962803" cy="115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www.skipsmagasinet.no/typo3temp/_processed_/csm_Valhall_foto_BP_ac6148cad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958" y="4221088"/>
            <a:ext cx="1945045" cy="1298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451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809957"/>
          </a:xfrm>
        </p:spPr>
        <p:txBody>
          <a:bodyPr>
            <a:noAutofit/>
          </a:bodyPr>
          <a:lstStyle/>
          <a:p>
            <a:r>
              <a:rPr lang="nb-NO" sz="2400" smtClean="0"/>
              <a:t>Kan investor utnytte dette?</a:t>
            </a:r>
            <a:r>
              <a:rPr lang="nb-NO" sz="2400"/>
              <a:t/>
            </a:r>
            <a:br>
              <a:rPr lang="nb-NO" sz="2400"/>
            </a:b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95536" y="1043444"/>
            <a:ext cx="8229600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b="1" smtClean="0"/>
              <a:t>Ja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smtClean="0"/>
              <a:t>Ved å eie aksjer </a:t>
            </a:r>
            <a:r>
              <a:rPr lang="nb-NO"/>
              <a:t>i</a:t>
            </a:r>
            <a:r>
              <a:rPr lang="nb-NO" smtClean="0"/>
              <a:t> </a:t>
            </a:r>
            <a:r>
              <a:rPr lang="nb-NO" smtClean="0"/>
              <a:t>begge typer selskaper (hhv. tjener og taper på lav oljepris) reduseres risikoen spesielt </a:t>
            </a:r>
            <a:r>
              <a:rPr lang="nb-NO" smtClean="0"/>
              <a:t>mye.</a:t>
            </a:r>
            <a:endParaRPr lang="nb-NO" smtClean="0"/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smtClean="0"/>
              <a:t>Grunn: Negativ samvariasjon mellom kontanstrømmene fra driften i Norwegian og </a:t>
            </a:r>
            <a:r>
              <a:rPr lang="nb-NO" smtClean="0"/>
              <a:t>Statoil.</a:t>
            </a:r>
            <a:endParaRPr lang="nb-NO" smtClean="0"/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smtClean="0"/>
              <a:t>Del 7.3.2 </a:t>
            </a:r>
            <a:r>
              <a:rPr lang="nb-NO" smtClean="0"/>
              <a:t>på s. 375 om samvariasjon </a:t>
            </a:r>
            <a:r>
              <a:rPr lang="nb-NO" smtClean="0"/>
              <a:t>og risikobidrag: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6894" y="3212976"/>
            <a:ext cx="6176068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833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37671"/>
            <a:ext cx="8229600" cy="809957"/>
          </a:xfrm>
        </p:spPr>
        <p:txBody>
          <a:bodyPr>
            <a:noAutofit/>
          </a:bodyPr>
          <a:lstStyle/>
          <a:p>
            <a:r>
              <a:rPr lang="nb-NO" sz="2400" smtClean="0"/>
              <a:t>Er oljerisiko systematisk eller usystematisk?</a:t>
            </a:r>
            <a:r>
              <a:rPr lang="nb-NO" sz="2400"/>
              <a:t/>
            </a:r>
            <a:br>
              <a:rPr lang="nb-NO" sz="2400"/>
            </a:b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683568" y="2924944"/>
            <a:ext cx="8229600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smtClean="0"/>
              <a:t>Oljeinntektene utgjør ca 25 % av norsk økonomi. </a:t>
            </a:r>
            <a:r>
              <a:rPr lang="nb-NO" smtClean="0"/>
              <a:t>Derfor</a:t>
            </a:r>
            <a:r>
              <a:rPr lang="nb-NO" smtClean="0"/>
              <a:t>:</a:t>
            </a:r>
            <a:endParaRPr lang="nb-NO" smtClean="0"/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smtClean="0"/>
              <a:t>I Norge betyr oljeprisen uvanlig mye markedsporteføljen (</a:t>
            </a:r>
            <a:r>
              <a:rPr lang="nb-NO"/>
              <a:t>del </a:t>
            </a:r>
            <a:r>
              <a:rPr lang="nb-NO" smtClean="0"/>
              <a:t>7.2.6, s. 364).</a:t>
            </a:r>
            <a:endParaRPr lang="nb-NO" smtClean="0"/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smtClean="0"/>
              <a:t>Avhenger selskapets kontanstøm sterkt av oljeprisen, vil mye av totalrisikoen være systematisk (udiversifiserbar). Usystematisk risiko er liten.</a:t>
            </a:r>
          </a:p>
          <a:p>
            <a:pPr marL="742950" lvl="1" indent="-2857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nb-NO" smtClean="0"/>
              <a:t>Mesteparten av totalrisikoen i Norwegian og Statoil vil dermed reflekteres i selskapets </a:t>
            </a:r>
            <a:r>
              <a:rPr lang="nb-NO" b="1" smtClean="0"/>
              <a:t>beta</a:t>
            </a:r>
            <a:r>
              <a:rPr lang="nb-NO" smtClean="0"/>
              <a:t> og dermed i </a:t>
            </a:r>
            <a:r>
              <a:rPr lang="nb-NO" b="1" smtClean="0"/>
              <a:t>kapitalkostnaden</a:t>
            </a:r>
            <a:r>
              <a:rPr lang="nb-NO" smtClean="0"/>
              <a:t>: </a:t>
            </a:r>
            <a:endParaRPr lang="nb-NO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6002" y="834569"/>
            <a:ext cx="5272750" cy="180951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3848" y="4910103"/>
            <a:ext cx="2033389" cy="877148"/>
          </a:xfrm>
          <a:prstGeom prst="rect">
            <a:avLst/>
          </a:prstGeom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486871" y="5997137"/>
            <a:ext cx="72008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altLang="nb-NO" sz="1400" b="0" i="0" u="none" strike="noStrike" cap="none" normalizeH="0" baseline="0" smtClean="0">
                <a:ln>
                  <a:noFill/>
                </a:ln>
                <a:solidFill>
                  <a:srgbClr val="00FFFF"/>
                </a:solidFill>
                <a:effectLst/>
                <a:latin typeface="Arial" panose="020B0604020202020204" pitchFamily="34" charset="0"/>
                <a:ea typeface="MS Mincho" panose="02020609040205080304" pitchFamily="49" charset="-128"/>
                <a:cs typeface="RotisSemiSans"/>
              </a:rPr>
              <a:t>(7.9)</a:t>
            </a:r>
            <a:endParaRPr kumimoji="0" lang="nb-NO" altLang="nb-NO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3088988"/>
              </p:ext>
            </p:extLst>
          </p:nvPr>
        </p:nvGraphicFramePr>
        <p:xfrm>
          <a:off x="2195736" y="5888915"/>
          <a:ext cx="3803524" cy="4885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5" imgW="2082800" imgH="254000" progId="Equation.DSMT4">
                  <p:embed/>
                </p:oleObj>
              </mc:Choice>
              <mc:Fallback>
                <p:oleObj name="Equation" r:id="rId5" imgW="2082800" imgH="254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5888915"/>
                        <a:ext cx="3803524" cy="4885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33739" y="5199924"/>
            <a:ext cx="2743843" cy="1555467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2843808" y="4869160"/>
            <a:ext cx="1080120" cy="43204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3885592" y="5541319"/>
            <a:ext cx="38336" cy="43633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026197" y="4824999"/>
            <a:ext cx="1107542" cy="96225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885592" y="6283029"/>
            <a:ext cx="3494720" cy="38633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6125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Application>Microsoft Office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MS Mincho</vt:lpstr>
      <vt:lpstr>RotisSemiSans</vt:lpstr>
      <vt:lpstr>Arial</vt:lpstr>
      <vt:lpstr>Calibri</vt:lpstr>
      <vt:lpstr>Times New Roman</vt:lpstr>
      <vt:lpstr>Wingdings</vt:lpstr>
      <vt:lpstr>Office Theme</vt:lpstr>
      <vt:lpstr>Equation</vt:lpstr>
      <vt:lpstr>Oljerisiko</vt:lpstr>
      <vt:lpstr>Oljepris og aksjekurs </vt:lpstr>
      <vt:lpstr>Kan investor utnytte dette? </vt:lpstr>
      <vt:lpstr>Er oljerisiko systematisk eller usystematisk? </vt:lpstr>
    </vt:vector>
  </TitlesOfParts>
  <Company>Norges Handelshøyskole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Calibri 44 – 1. side</dc:title>
  <dc:creator>PIG</dc:creator>
  <cp:lastModifiedBy>Bøhren, Øyvind</cp:lastModifiedBy>
  <cp:revision>48</cp:revision>
  <dcterms:created xsi:type="dcterms:W3CDTF">2015-11-25T15:57:37Z</dcterms:created>
  <dcterms:modified xsi:type="dcterms:W3CDTF">2015-11-30T07:23:18Z</dcterms:modified>
</cp:coreProperties>
</file>