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1" r:id="rId4"/>
    <p:sldId id="262" r:id="rId5"/>
    <p:sldId id="263" r:id="rId6"/>
  </p:sldIdLst>
  <p:sldSz cx="9144000" cy="6858000" type="screen4x3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686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AAC99-0FB3-4918-BE9E-D28340026C22}" type="datetimeFigureOut">
              <a:rPr lang="nb-NO" smtClean="0"/>
              <a:t>29.11.2015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E79B5-90BC-4BD7-B85C-0D74E0E9303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295926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AAC99-0FB3-4918-BE9E-D28340026C22}" type="datetimeFigureOut">
              <a:rPr lang="nb-NO" smtClean="0"/>
              <a:t>29.11.2015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E79B5-90BC-4BD7-B85C-0D74E0E9303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009561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AAC99-0FB3-4918-BE9E-D28340026C22}" type="datetimeFigureOut">
              <a:rPr lang="nb-NO" smtClean="0"/>
              <a:t>29.11.2015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E79B5-90BC-4BD7-B85C-0D74E0E9303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39877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AAC99-0FB3-4918-BE9E-D28340026C22}" type="datetimeFigureOut">
              <a:rPr lang="nb-NO" smtClean="0"/>
              <a:t>29.11.2015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E79B5-90BC-4BD7-B85C-0D74E0E9303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958775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AAC99-0FB3-4918-BE9E-D28340026C22}" type="datetimeFigureOut">
              <a:rPr lang="nb-NO" smtClean="0"/>
              <a:t>29.11.2015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E79B5-90BC-4BD7-B85C-0D74E0E9303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901718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AAC99-0FB3-4918-BE9E-D28340026C22}" type="datetimeFigureOut">
              <a:rPr lang="nb-NO" smtClean="0"/>
              <a:t>29.11.2015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E79B5-90BC-4BD7-B85C-0D74E0E9303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307036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AAC99-0FB3-4918-BE9E-D28340026C22}" type="datetimeFigureOut">
              <a:rPr lang="nb-NO" smtClean="0"/>
              <a:t>29.11.2015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E79B5-90BC-4BD7-B85C-0D74E0E9303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62993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AAC99-0FB3-4918-BE9E-D28340026C22}" type="datetimeFigureOut">
              <a:rPr lang="nb-NO" smtClean="0"/>
              <a:t>29.11.2015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E79B5-90BC-4BD7-B85C-0D74E0E9303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739477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AAC99-0FB3-4918-BE9E-D28340026C22}" type="datetimeFigureOut">
              <a:rPr lang="nb-NO" smtClean="0"/>
              <a:t>29.11.2015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E79B5-90BC-4BD7-B85C-0D74E0E9303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180835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AAC99-0FB3-4918-BE9E-D28340026C22}" type="datetimeFigureOut">
              <a:rPr lang="nb-NO" smtClean="0"/>
              <a:t>29.11.2015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E79B5-90BC-4BD7-B85C-0D74E0E9303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123144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AAC99-0FB3-4918-BE9E-D28340026C22}" type="datetimeFigureOut">
              <a:rPr lang="nb-NO" smtClean="0"/>
              <a:t>29.11.2015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E79B5-90BC-4BD7-B85C-0D74E0E9303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26173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8AAC99-0FB3-4918-BE9E-D28340026C22}" type="datetimeFigureOut">
              <a:rPr lang="nb-NO" smtClean="0"/>
              <a:t>29.11.2015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5E79B5-90BC-4BD7-B85C-0D74E0E9303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91348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hyperlink" Target="http://e24.no/makro-og-politikk/islands-allting-sier-ja-til-icesave/20024896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600" dirty="0" err="1" smtClean="0"/>
              <a:t>Icesave</a:t>
            </a:r>
            <a:endParaRPr lang="nb-NO" sz="36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260648"/>
            <a:ext cx="1008112" cy="94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131840" y="637203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b-NO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0" y="1417638"/>
            <a:ext cx="9144000" cy="33573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253" y="2009338"/>
            <a:ext cx="3773418" cy="300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6253" y="1617136"/>
            <a:ext cx="647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>
                <a:hlinkClick r:id="rId4"/>
              </a:rPr>
              <a:t>Kilde</a:t>
            </a:r>
            <a:endParaRPr lang="nb-NO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602472"/>
            <a:ext cx="3976250" cy="4490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0648"/>
            <a:ext cx="1156250" cy="1058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0510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818" y="17044"/>
            <a:ext cx="8229600" cy="809957"/>
          </a:xfrm>
        </p:spPr>
        <p:txBody>
          <a:bodyPr>
            <a:normAutofit/>
          </a:bodyPr>
          <a:lstStyle/>
          <a:p>
            <a:r>
              <a:rPr lang="nb-NO" sz="2400" dirty="0" smtClean="0"/>
              <a:t>Refinansiering</a:t>
            </a:r>
            <a:endParaRPr lang="nb-NO" sz="2400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2232" y="692774"/>
            <a:ext cx="9144000" cy="33573"/>
          </a:xfrm>
          <a:prstGeom prst="line">
            <a:avLst/>
          </a:prstGeom>
          <a:ln w="2222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40768"/>
            <a:ext cx="8108149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539552" y="4077072"/>
            <a:ext cx="81369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dirty="0"/>
              <a:t>Oppgave: </a:t>
            </a:r>
            <a:r>
              <a:rPr lang="nb-NO" i="1" dirty="0"/>
              <a:t>Anta at 5,5 % er </a:t>
            </a:r>
            <a:r>
              <a:rPr lang="nb-NO" i="1" dirty="0" smtClean="0"/>
              <a:t>markedsrente og at 3,3 % er effektiv rente i det nye lånet. Finn </a:t>
            </a:r>
            <a:r>
              <a:rPr lang="nb-NO" i="1" dirty="0"/>
              <a:t>nåverdien av </a:t>
            </a:r>
            <a:r>
              <a:rPr lang="nb-NO" i="1" dirty="0" smtClean="0"/>
              <a:t>refinansieringen og vurder hvilke komponenter denne nåverdien kan deles opp i. </a:t>
            </a:r>
            <a:r>
              <a:rPr lang="nb-NO" dirty="0" smtClean="0"/>
              <a:t> 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44514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809957"/>
          </a:xfrm>
        </p:spPr>
        <p:txBody>
          <a:bodyPr>
            <a:normAutofit/>
          </a:bodyPr>
          <a:lstStyle/>
          <a:p>
            <a:r>
              <a:rPr lang="nb-NO" sz="2400" smtClean="0"/>
              <a:t>Refinansiering, forts.</a:t>
            </a:r>
            <a:endParaRPr lang="nb-NO" sz="2400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2232" y="692774"/>
            <a:ext cx="9144000" cy="33573"/>
          </a:xfrm>
          <a:prstGeom prst="line">
            <a:avLst/>
          </a:prstGeom>
          <a:ln w="2222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539552" y="4077072"/>
            <a:ext cx="81369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dirty="0" smtClean="0"/>
              <a:t> </a:t>
            </a:r>
            <a:endParaRPr lang="nb-NO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848" y="1508479"/>
            <a:ext cx="7534275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67542" y="4365104"/>
            <a:ext cx="8661538" cy="19851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nb-NO" dirty="0" smtClean="0"/>
              <a:t>Første skritt er å angi at dette er finansieringsprosjekter.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nb-NO" dirty="0" smtClean="0"/>
              <a:t>Deretter bruker vi Goal </a:t>
            </a:r>
            <a:r>
              <a:rPr lang="nb-NO" err="1" smtClean="0"/>
              <a:t>Seek</a:t>
            </a:r>
            <a:r>
              <a:rPr lang="nb-NO" smtClean="0"/>
              <a:t> </a:t>
            </a:r>
            <a:r>
              <a:rPr lang="nb-NO" smtClean="0"/>
              <a:t>for</a:t>
            </a:r>
            <a:r>
              <a:rPr lang="nb-NO" smtClean="0"/>
              <a:t> </a:t>
            </a:r>
            <a:r>
              <a:rPr lang="nb-NO" dirty="0" smtClean="0"/>
              <a:t>å beregne hvilke </a:t>
            </a:r>
            <a:r>
              <a:rPr lang="nb-NO" smtClean="0"/>
              <a:t>årlige </a:t>
            </a:r>
            <a:r>
              <a:rPr lang="nb-NO" smtClean="0"/>
              <a:t>annuiteter som, </a:t>
            </a:r>
            <a:r>
              <a:rPr lang="nb-NO" dirty="0" smtClean="0"/>
              <a:t>med de angitte</a:t>
            </a:r>
            <a:br>
              <a:rPr lang="nb-NO" dirty="0" smtClean="0"/>
            </a:br>
            <a:r>
              <a:rPr lang="nb-NO" dirty="0" smtClean="0"/>
              <a:t>løpetidene, gir en effektiv rente </a:t>
            </a:r>
            <a:r>
              <a:rPr lang="nb-NO" smtClean="0"/>
              <a:t>på </a:t>
            </a:r>
            <a:r>
              <a:rPr lang="nb-NO" smtClean="0"/>
              <a:t>hhv. </a:t>
            </a:r>
            <a:r>
              <a:rPr lang="nb-NO" dirty="0" smtClean="0"/>
              <a:t>5,5 % og 3,3 %. 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nb-NO" dirty="0" smtClean="0"/>
              <a:t>Legg merke til at nåverdien av det opprinnelige lånet er </a:t>
            </a:r>
            <a:r>
              <a:rPr lang="nb-NO" smtClean="0"/>
              <a:t>lik </a:t>
            </a:r>
            <a:r>
              <a:rPr lang="nb-NO" smtClean="0"/>
              <a:t>null, </a:t>
            </a:r>
            <a:r>
              <a:rPr lang="nb-NO" dirty="0" smtClean="0"/>
              <a:t>siden lånets </a:t>
            </a:r>
            <a:br>
              <a:rPr lang="nb-NO" dirty="0" smtClean="0"/>
            </a:br>
            <a:r>
              <a:rPr lang="nb-NO" dirty="0" smtClean="0"/>
              <a:t>effektive rente er </a:t>
            </a:r>
            <a:r>
              <a:rPr lang="nb-NO" smtClean="0"/>
              <a:t>lik </a:t>
            </a:r>
            <a:r>
              <a:rPr lang="nb-NO" smtClean="0"/>
              <a:t>markedsrenten.</a:t>
            </a:r>
            <a:endParaRPr lang="nb-NO" dirty="0" smtClean="0"/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nb-NO" dirty="0" smtClean="0"/>
              <a:t>Nåverdien av det reforhandlede lånet er 7,1 milliarder kroner.</a:t>
            </a:r>
            <a:endParaRPr lang="nb-NO" dirty="0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989421" y="2253977"/>
            <a:ext cx="1872208" cy="2148782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 flipV="1">
            <a:off x="3710136" y="2924944"/>
            <a:ext cx="1728192" cy="180020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6455812" y="2665679"/>
            <a:ext cx="1150894" cy="2677874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5015652" y="2924944"/>
            <a:ext cx="2880320" cy="3096344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83568" y="908720"/>
            <a:ext cx="5763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Beregningene er gjort med </a:t>
            </a:r>
            <a:r>
              <a:rPr lang="nb-NO" smtClean="0"/>
              <a:t>regnearket </a:t>
            </a:r>
            <a:r>
              <a:rPr lang="nb-NO" i="1" smtClean="0"/>
              <a:t>Lønnsomhet, </a:t>
            </a:r>
            <a:r>
              <a:rPr lang="nb-NO" dirty="0" smtClean="0"/>
              <a:t>Fane 3.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628633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771" y="20022"/>
            <a:ext cx="8229600" cy="809957"/>
          </a:xfrm>
        </p:spPr>
        <p:txBody>
          <a:bodyPr>
            <a:normAutofit/>
          </a:bodyPr>
          <a:lstStyle/>
          <a:p>
            <a:r>
              <a:rPr lang="nb-NO" sz="2400" dirty="0" smtClean="0"/>
              <a:t>Nåverdiprofiler</a:t>
            </a:r>
            <a:endParaRPr lang="nb-NO" sz="2400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2232" y="692774"/>
            <a:ext cx="9144000" cy="33573"/>
          </a:xfrm>
          <a:prstGeom prst="line">
            <a:avLst/>
          </a:prstGeom>
          <a:ln w="2222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689" y="884101"/>
            <a:ext cx="6695765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035824"/>
            <a:ext cx="1265225" cy="1886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b-NO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266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b-NO"/>
          </a:p>
        </p:txBody>
      </p:sp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4149080"/>
            <a:ext cx="2287359" cy="15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07771" y="6309320"/>
            <a:ext cx="8728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smtClean="0"/>
              <a:t>Det er </a:t>
            </a:r>
            <a:r>
              <a:rPr lang="nb-NO" smtClean="0"/>
              <a:t>sjelden </a:t>
            </a:r>
            <a:r>
              <a:rPr lang="nb-NO" smtClean="0"/>
              <a:t>en kan</a:t>
            </a:r>
            <a:r>
              <a:rPr lang="nb-NO" smtClean="0"/>
              <a:t> </a:t>
            </a:r>
            <a:r>
              <a:rPr lang="nb-NO" dirty="0" smtClean="0"/>
              <a:t>beregne verdien </a:t>
            </a:r>
            <a:r>
              <a:rPr lang="nb-NO" smtClean="0"/>
              <a:t>av </a:t>
            </a:r>
            <a:r>
              <a:rPr lang="nb-NO" smtClean="0"/>
              <a:t>en </a:t>
            </a:r>
            <a:r>
              <a:rPr lang="nb-NO" dirty="0" smtClean="0"/>
              <a:t>politikers beslutninger så nøyaktig </a:t>
            </a:r>
            <a:r>
              <a:rPr lang="nb-NO" smtClean="0"/>
              <a:t>som </a:t>
            </a:r>
            <a:r>
              <a:rPr lang="nb-NO" smtClean="0"/>
              <a:t>her</a:t>
            </a:r>
            <a:r>
              <a:rPr lang="nb-NO" smtClean="0"/>
              <a:t>.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97662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-14623"/>
            <a:ext cx="8229600" cy="809957"/>
          </a:xfrm>
        </p:spPr>
        <p:txBody>
          <a:bodyPr>
            <a:normAutofit/>
          </a:bodyPr>
          <a:lstStyle/>
          <a:p>
            <a:r>
              <a:rPr lang="nb-NO" sz="2400" dirty="0" smtClean="0"/>
              <a:t>Kilder til nåverdien</a:t>
            </a:r>
            <a:endParaRPr lang="nb-NO" sz="2400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2232" y="692774"/>
            <a:ext cx="9144000" cy="33573"/>
          </a:xfrm>
          <a:prstGeom prst="line">
            <a:avLst/>
          </a:prstGeom>
          <a:ln w="2222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6" t="28672"/>
          <a:stretch/>
        </p:blipFill>
        <p:spPr bwMode="auto">
          <a:xfrm>
            <a:off x="395536" y="1628799"/>
            <a:ext cx="7600366" cy="1071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25399" y="979654"/>
            <a:ext cx="82571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smtClean="0"/>
              <a:t>Nåverdien i reforhandlingen skyldes redusert effektiv rente og forlenget avdragstid.</a:t>
            </a:r>
            <a:br>
              <a:rPr lang="nb-NO" dirty="0" smtClean="0"/>
            </a:br>
            <a:r>
              <a:rPr lang="nb-NO" dirty="0" smtClean="0"/>
              <a:t>Nedenfor beregnes nåverdien dersom løpetiden hadde vært uendret.</a:t>
            </a:r>
            <a:endParaRPr lang="nb-NO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380" y="4012234"/>
            <a:ext cx="3941852" cy="2564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337" y="3243263"/>
            <a:ext cx="43053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030421" y="3068960"/>
            <a:ext cx="411357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smtClean="0"/>
              <a:t>Isolert sett innebærer </a:t>
            </a:r>
            <a:r>
              <a:rPr lang="nb-NO" smtClean="0"/>
              <a:t>reduksjonen </a:t>
            </a:r>
            <a:r>
              <a:rPr lang="nb-NO" smtClean="0"/>
              <a:t>i </a:t>
            </a:r>
            <a:r>
              <a:rPr lang="nb-NO" dirty="0" smtClean="0"/>
              <a:t>effektiv rente ca. 2,7 </a:t>
            </a:r>
            <a:r>
              <a:rPr lang="nb-NO" smtClean="0"/>
              <a:t>milliarder </a:t>
            </a:r>
            <a:r>
              <a:rPr lang="nb-NO" smtClean="0"/>
              <a:t>kroner.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mtClean="0"/>
              <a:t>Når </a:t>
            </a:r>
            <a:r>
              <a:rPr lang="nb-NO" dirty="0" smtClean="0"/>
              <a:t>løpetiden øker fra 8 til 30 år</a:t>
            </a:r>
            <a:r>
              <a:rPr lang="nb-NO" smtClean="0"/>
              <a:t>, </a:t>
            </a:r>
            <a:r>
              <a:rPr lang="nb-NO" smtClean="0"/>
              <a:t>beholdes </a:t>
            </a:r>
            <a:r>
              <a:rPr lang="nb-NO" dirty="0" smtClean="0"/>
              <a:t>denne fordelen i 22 ekstra år.</a:t>
            </a:r>
            <a:br>
              <a:rPr lang="nb-NO" dirty="0" smtClean="0"/>
            </a:br>
            <a:endParaRPr lang="nb-NO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869160"/>
            <a:ext cx="37338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148063" y="4653136"/>
            <a:ext cx="984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Side 255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160106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142</Words>
  <Application>Microsoft Office PowerPoint</Application>
  <PresentationFormat>On-screen Show (4:3)</PresentationFormat>
  <Paragraphs>18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Calibri</vt:lpstr>
      <vt:lpstr>Office Theme</vt:lpstr>
      <vt:lpstr>Icesave</vt:lpstr>
      <vt:lpstr>Refinansiering</vt:lpstr>
      <vt:lpstr>Refinansiering, forts.</vt:lpstr>
      <vt:lpstr>Nåverdiprofiler</vt:lpstr>
      <vt:lpstr>Kilder til nåverdien</vt:lpstr>
    </vt:vector>
  </TitlesOfParts>
  <Company>Norges Handelshøyskole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Calibri 44 – 1. side</dc:title>
  <dc:creator>PIG</dc:creator>
  <cp:lastModifiedBy>Bøhren, Øyvind</cp:lastModifiedBy>
  <cp:revision>16</cp:revision>
  <dcterms:created xsi:type="dcterms:W3CDTF">2015-11-25T15:57:37Z</dcterms:created>
  <dcterms:modified xsi:type="dcterms:W3CDTF">2015-11-29T18:35:42Z</dcterms:modified>
</cp:coreProperties>
</file>