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e24.no/makro-og-politikk/islands-allting-sier-ja-til-icesave/2002489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err="1" smtClean="0"/>
              <a:t>Icesave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3" y="2009338"/>
            <a:ext cx="3773418" cy="300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6253" y="1617136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hlinkClick r:id="rId4"/>
              </a:rPr>
              <a:t>Kilde</a:t>
            </a:r>
            <a:endParaRPr lang="nb-NO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2472"/>
            <a:ext cx="3976250" cy="449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1156250" cy="105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818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Refinansiering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10814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9552" y="4077072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Oppgave: </a:t>
            </a:r>
            <a:r>
              <a:rPr lang="nb-NO" i="1" dirty="0"/>
              <a:t>Anta at 5,5 % er </a:t>
            </a:r>
            <a:r>
              <a:rPr lang="nb-NO" i="1" dirty="0" smtClean="0"/>
              <a:t>markedsrente og at 3,3 % er effektiv rente i det nye lånet. Finn </a:t>
            </a:r>
            <a:r>
              <a:rPr lang="nb-NO" i="1" dirty="0"/>
              <a:t>nåverdien av </a:t>
            </a:r>
            <a:r>
              <a:rPr lang="nb-NO" i="1" dirty="0" smtClean="0"/>
              <a:t>refinansieringen og vurder hvilke komponenter denne nåverdien kan deles opp i. </a:t>
            </a:r>
            <a:r>
              <a:rPr lang="nb-NO" dirty="0" smtClean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Refinansiering,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9552" y="4077072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48" y="1508479"/>
            <a:ext cx="7534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2" y="4365104"/>
            <a:ext cx="8661538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 smtClean="0"/>
              <a:t>Første skritt er å angi at dette er finansieringsprosjekter.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 smtClean="0"/>
              <a:t>Deretter bruker vi Goal </a:t>
            </a:r>
            <a:r>
              <a:rPr lang="nb-NO" err="1" smtClean="0"/>
              <a:t>Seek</a:t>
            </a:r>
            <a:r>
              <a:rPr lang="nb-NO" smtClean="0"/>
              <a:t> </a:t>
            </a:r>
            <a:r>
              <a:rPr lang="nb-NO" smtClean="0"/>
              <a:t>for</a:t>
            </a:r>
            <a:r>
              <a:rPr lang="nb-NO" smtClean="0"/>
              <a:t> </a:t>
            </a:r>
            <a:r>
              <a:rPr lang="nb-NO" dirty="0" smtClean="0"/>
              <a:t>å beregne hvilke </a:t>
            </a:r>
            <a:r>
              <a:rPr lang="nb-NO" smtClean="0"/>
              <a:t>årlige </a:t>
            </a:r>
            <a:r>
              <a:rPr lang="nb-NO" smtClean="0"/>
              <a:t>annuiteter som, </a:t>
            </a:r>
            <a:r>
              <a:rPr lang="nb-NO" dirty="0" smtClean="0"/>
              <a:t>med de angitte</a:t>
            </a:r>
            <a:br>
              <a:rPr lang="nb-NO" dirty="0" smtClean="0"/>
            </a:br>
            <a:r>
              <a:rPr lang="nb-NO" dirty="0" smtClean="0"/>
              <a:t>løpetidene, gir en effektiv rente </a:t>
            </a:r>
            <a:r>
              <a:rPr lang="nb-NO" smtClean="0"/>
              <a:t>på </a:t>
            </a:r>
            <a:r>
              <a:rPr lang="nb-NO" smtClean="0"/>
              <a:t>hhv. </a:t>
            </a:r>
            <a:r>
              <a:rPr lang="nb-NO" dirty="0" smtClean="0"/>
              <a:t>5,5 % og 3,3 %.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 smtClean="0"/>
              <a:t>Legg merke til at nåverdien av det opprinnelige lånet er </a:t>
            </a:r>
            <a:r>
              <a:rPr lang="nb-NO" smtClean="0"/>
              <a:t>lik </a:t>
            </a:r>
            <a:r>
              <a:rPr lang="nb-NO" smtClean="0"/>
              <a:t>null, </a:t>
            </a:r>
            <a:r>
              <a:rPr lang="nb-NO" dirty="0" smtClean="0"/>
              <a:t>siden lånets </a:t>
            </a:r>
            <a:br>
              <a:rPr lang="nb-NO" dirty="0" smtClean="0"/>
            </a:br>
            <a:r>
              <a:rPr lang="nb-NO" dirty="0" smtClean="0"/>
              <a:t>effektive rente er </a:t>
            </a:r>
            <a:r>
              <a:rPr lang="nb-NO" smtClean="0"/>
              <a:t>lik </a:t>
            </a:r>
            <a:r>
              <a:rPr lang="nb-NO" smtClean="0"/>
              <a:t>markedsrenten.</a:t>
            </a:r>
            <a:endParaRPr lang="nb-NO" dirty="0" smtClean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nb-NO" dirty="0" smtClean="0"/>
              <a:t>Nåverdien av det reforhandlede lånet er 7,1 milliarder kroner.</a:t>
            </a:r>
            <a:endParaRPr lang="nb-NO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989421" y="2253977"/>
            <a:ext cx="1872208" cy="214878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710136" y="2924944"/>
            <a:ext cx="1728192" cy="1800200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455812" y="2665679"/>
            <a:ext cx="1150894" cy="267787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015652" y="2924944"/>
            <a:ext cx="2880320" cy="309634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3568" y="908720"/>
            <a:ext cx="5763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Beregningene er gjort med </a:t>
            </a:r>
            <a:r>
              <a:rPr lang="nb-NO" smtClean="0"/>
              <a:t>regnearket </a:t>
            </a:r>
            <a:r>
              <a:rPr lang="nb-NO" i="1" smtClean="0"/>
              <a:t>Lønnsomhet, </a:t>
            </a:r>
            <a:r>
              <a:rPr lang="nb-NO" dirty="0" smtClean="0"/>
              <a:t>Fane 3.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863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771" y="20022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Nåverdiprofiler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89" y="884101"/>
            <a:ext cx="669576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35824"/>
            <a:ext cx="1265225" cy="188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49080"/>
            <a:ext cx="2287359" cy="15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771" y="6309320"/>
            <a:ext cx="8728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Det er </a:t>
            </a:r>
            <a:r>
              <a:rPr lang="nb-NO" smtClean="0"/>
              <a:t>sjelden </a:t>
            </a:r>
            <a:r>
              <a:rPr lang="nb-NO" smtClean="0"/>
              <a:t>en kan</a:t>
            </a:r>
            <a:r>
              <a:rPr lang="nb-NO" smtClean="0"/>
              <a:t> </a:t>
            </a:r>
            <a:r>
              <a:rPr lang="nb-NO" dirty="0" smtClean="0"/>
              <a:t>beregne verdien </a:t>
            </a:r>
            <a:r>
              <a:rPr lang="nb-NO" smtClean="0"/>
              <a:t>av </a:t>
            </a:r>
            <a:r>
              <a:rPr lang="nb-NO" smtClean="0"/>
              <a:t>en </a:t>
            </a:r>
            <a:r>
              <a:rPr lang="nb-NO" dirty="0" smtClean="0"/>
              <a:t>politikers beslutninger så nøyaktig </a:t>
            </a:r>
            <a:r>
              <a:rPr lang="nb-NO" smtClean="0"/>
              <a:t>som </a:t>
            </a:r>
            <a:r>
              <a:rPr lang="nb-NO" smtClean="0"/>
              <a:t>her</a:t>
            </a:r>
            <a:r>
              <a:rPr lang="nb-NO" smtClean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66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146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Kilder til nåverdien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" t="28672"/>
          <a:stretch/>
        </p:blipFill>
        <p:spPr bwMode="auto">
          <a:xfrm>
            <a:off x="395536" y="1628799"/>
            <a:ext cx="7600366" cy="1071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5399" y="979654"/>
            <a:ext cx="8257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Nåverdien i reforhandlingen skyldes redusert effektiv rente og forlenget avdragstid.</a:t>
            </a:r>
            <a:br>
              <a:rPr lang="nb-NO" dirty="0" smtClean="0"/>
            </a:br>
            <a:r>
              <a:rPr lang="nb-NO" dirty="0" smtClean="0"/>
              <a:t>Nedenfor beregnes nåverdien dersom løpetiden hadde vært uendret.</a:t>
            </a:r>
            <a:endParaRPr lang="nb-NO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80" y="4012234"/>
            <a:ext cx="394185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7" y="3243263"/>
            <a:ext cx="43053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30421" y="3068960"/>
            <a:ext cx="41135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Isolert sett innebærer </a:t>
            </a:r>
            <a:r>
              <a:rPr lang="nb-NO" smtClean="0"/>
              <a:t>reduksjonen </a:t>
            </a:r>
            <a:r>
              <a:rPr lang="nb-NO" smtClean="0"/>
              <a:t>i </a:t>
            </a:r>
            <a:r>
              <a:rPr lang="nb-NO" dirty="0" smtClean="0"/>
              <a:t>effektiv rente ca. 2,7 </a:t>
            </a:r>
            <a:r>
              <a:rPr lang="nb-NO" smtClean="0"/>
              <a:t>milliarder </a:t>
            </a:r>
            <a:r>
              <a:rPr lang="nb-NO" smtClean="0"/>
              <a:t>kroner.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Når </a:t>
            </a:r>
            <a:r>
              <a:rPr lang="nb-NO" dirty="0" smtClean="0"/>
              <a:t>løpetiden øker fra 8 til 30 år</a:t>
            </a:r>
            <a:r>
              <a:rPr lang="nb-NO" smtClean="0"/>
              <a:t>, </a:t>
            </a:r>
            <a:r>
              <a:rPr lang="nb-NO" smtClean="0"/>
              <a:t>beholdes </a:t>
            </a:r>
            <a:r>
              <a:rPr lang="nb-NO" dirty="0" smtClean="0"/>
              <a:t>denne fordelen i 22 ekstra år.</a:t>
            </a:r>
            <a:br>
              <a:rPr lang="nb-NO" dirty="0" smtClean="0"/>
            </a:br>
            <a:endParaRPr lang="nb-NO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160"/>
            <a:ext cx="3733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48063" y="465313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255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6010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Icesave</vt:lpstr>
      <vt:lpstr>Refinansiering</vt:lpstr>
      <vt:lpstr>Refinansiering, forts.</vt:lpstr>
      <vt:lpstr>Nåverdiprofiler</vt:lpstr>
      <vt:lpstr>Kilder til nåverdien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16</cp:revision>
  <dcterms:created xsi:type="dcterms:W3CDTF">2015-11-25T15:57:37Z</dcterms:created>
  <dcterms:modified xsi:type="dcterms:W3CDTF">2015-11-29T18:35:42Z</dcterms:modified>
</cp:coreProperties>
</file>