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8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87" autoAdjust="0"/>
    <p:restoredTop sz="84229" autoAdjust="0"/>
  </p:normalViewPr>
  <p:slideViewPr>
    <p:cSldViewPr>
      <p:cViewPr varScale="1">
        <p:scale>
          <a:sx n="94" d="100"/>
          <a:sy n="94" d="100"/>
        </p:scale>
        <p:origin x="273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4BE4D-CFC2-4DBA-955E-05208497D469}" type="datetimeFigureOut">
              <a:rPr lang="nb-NO" smtClean="0"/>
              <a:t>30.11.2015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DCCB4-7D3F-4566-A876-47C003A124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68739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DCCB4-7D3F-4566-A876-47C003A1249B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40613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DCCB4-7D3F-4566-A876-47C003A1249B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7244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DCCB4-7D3F-4566-A876-47C003A1249B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5911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DCCB4-7D3F-4566-A876-47C003A1249B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8796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8E2-20DC-4468-B040-F956D11EF628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4802A-CECC-4C85-AC29-2EF2E5918A27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3EFF-15EF-4CA5-AF80-810641734428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A5E4-0E9B-4198-8C23-95415B493785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486C4-85A8-4AF6-B644-7E2DE9E716BF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14D5-8082-4E89-81BA-CEFAB181D65A}" type="datetime1">
              <a:rPr lang="nb-NO" smtClean="0"/>
              <a:t>30.11.2015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3E66-210B-498A-AF85-0CC570F78EF1}" type="datetime1">
              <a:rPr lang="nb-NO" smtClean="0"/>
              <a:t>30.11.2015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A9B0-4FE8-40D8-8D7E-D405E019AEE0}" type="datetime1">
              <a:rPr lang="nb-NO" smtClean="0"/>
              <a:t>30.11.2015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BA71-2AD2-4CDD-AEE0-E6D0866B7816}" type="datetime1">
              <a:rPr lang="nb-NO" smtClean="0"/>
              <a:t>30.11.2015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422A-7F44-4CBA-A53A-A1627D0E814B}" type="datetime1">
              <a:rPr lang="nb-NO" smtClean="0"/>
              <a:t>30.11.2015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5B8AE-A3CA-4D8F-9868-A4FDA50A0EF2}" type="datetime1">
              <a:rPr lang="nb-NO" smtClean="0"/>
              <a:t>30.11.2015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B273A-FD2C-416A-BBA8-C6520D415722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34" y="102824"/>
            <a:ext cx="1918573" cy="13148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smtClean="0"/>
              <a:t>Lånefinansiert investering</a:t>
            </a:r>
            <a:endParaRPr lang="nb-NO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7639" y="260648"/>
            <a:ext cx="1008112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5" name="TextBox 14"/>
          <p:cNvSpPr txBox="1"/>
          <p:nvPr/>
        </p:nvSpPr>
        <p:spPr>
          <a:xfrm>
            <a:off x="216783" y="5090190"/>
            <a:ext cx="87104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b-NO" dirty="0" smtClean="0"/>
              <a:t>Oppgave</a:t>
            </a:r>
            <a:r>
              <a:rPr lang="nb-NO" smtClean="0"/>
              <a:t>:</a:t>
            </a:r>
            <a:r>
              <a:rPr lang="nb-NO" i="1" smtClean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nb-NO" i="1"/>
              <a:t>Hva er formuen (fond minus lån) </a:t>
            </a:r>
            <a:r>
              <a:rPr lang="nb-NO" i="1" smtClean="0"/>
              <a:t>etter </a:t>
            </a:r>
            <a:r>
              <a:rPr lang="nb-NO" i="1"/>
              <a:t>10 år hvis investor </a:t>
            </a:r>
            <a:r>
              <a:rPr lang="nb-NO" i="1" smtClean="0"/>
              <a:t>betaler avdragene?</a:t>
            </a:r>
            <a:endParaRPr lang="nb-NO" i="1"/>
          </a:p>
          <a:p>
            <a:pPr marL="342900" indent="-342900">
              <a:buFont typeface="+mj-lt"/>
              <a:buAutoNum type="arabicPeriod"/>
            </a:pPr>
            <a:r>
              <a:rPr lang="nb-NO" i="1" smtClean="0"/>
              <a:t>Hva er formuen hvis avdragene heller investeres i fond med 5 % årlig avkastning?</a:t>
            </a:r>
          </a:p>
          <a:p>
            <a:pPr marL="342900" indent="-342900">
              <a:buFont typeface="+mj-lt"/>
              <a:buAutoNum type="arabicPeriod"/>
            </a:pPr>
            <a:r>
              <a:rPr lang="nb-NO" i="1" smtClean="0"/>
              <a:t>Hva er formuen hvis årlig fondsavkastning blir -20 %?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nb-N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552" y="1512788"/>
            <a:ext cx="3312368" cy="219597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7201" y="2236714"/>
            <a:ext cx="3638550" cy="4667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1552" y="1494271"/>
            <a:ext cx="3036380" cy="62655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19551" y="4582359"/>
            <a:ext cx="871043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b-NO" smtClean="0"/>
              <a:t>Anta: Lån = 2 mill., </a:t>
            </a:r>
            <a:r>
              <a:rPr lang="nb-NO"/>
              <a:t>l</a:t>
            </a:r>
            <a:r>
              <a:rPr lang="nb-NO" smtClean="0"/>
              <a:t>ånerente = 3 %, serielån, løpetid = 10 år, se bort fra skatt. 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6051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35328" y="6091044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mtClean="0"/>
              <a:t>Formue hvis lånet avdras fortløpende: </a:t>
            </a:r>
            <a:r>
              <a:rPr lang="nb-NO" b="1" smtClean="0"/>
              <a:t>0.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mtClean="0"/>
              <a:t>Formue hvis avdragene forrentes og i stedet investeres: </a:t>
            </a:r>
            <a:r>
              <a:rPr lang="nb-NO" b="1" smtClean="0"/>
              <a:t>516 000</a:t>
            </a:r>
            <a:r>
              <a:rPr lang="nb-NO" smtClean="0"/>
              <a:t>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28039" y="0"/>
            <a:ext cx="8229600" cy="8099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2400" smtClean="0"/>
              <a:t>Formue etter 10 år med 5 % fondsavkastning</a:t>
            </a:r>
            <a:endParaRPr lang="nb-NO" sz="2400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4860032" y="2276872"/>
            <a:ext cx="3888432" cy="38274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6732240" y="3789040"/>
            <a:ext cx="1800200" cy="262516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804248" y="5157192"/>
            <a:ext cx="1728192" cy="125701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392" y="785889"/>
            <a:ext cx="8858894" cy="4863757"/>
          </a:xfrm>
          <a:prstGeom prst="rect">
            <a:avLst/>
          </a:prstGeom>
        </p:spPr>
      </p:pic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422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27584" y="2708920"/>
            <a:ext cx="813690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smtClean="0"/>
              <a:t>Lånesaldo er </a:t>
            </a:r>
            <a:r>
              <a:rPr lang="nb-NO" smtClean="0"/>
              <a:t>stadig 2 </a:t>
            </a:r>
            <a:r>
              <a:rPr lang="nb-NO" smtClean="0"/>
              <a:t>mill.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smtClean="0"/>
              <a:t>Derfor: 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Formuen er ca </a:t>
            </a:r>
            <a:r>
              <a:rPr lang="nb-NO" b="1" smtClean="0"/>
              <a:t>– 1,1 mill. kroner </a:t>
            </a:r>
            <a:r>
              <a:rPr lang="nb-NO" smtClean="0"/>
              <a:t>(893 000 – 2 000 000).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Grunn: De 2 mill. investert i fond har sunket i verdi til ca. 0,9 mill.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Hadde de 2 mill. vært brukt til å nedbetale lånet, ville formuen vært 0 (forrige bilde).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23528" y="8996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smtClean="0"/>
              <a:t>Formue etter 10 år med –20 % fondsavkastning</a:t>
            </a:r>
            <a:endParaRPr lang="nb-NO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893" y="1019068"/>
            <a:ext cx="8710677" cy="967325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V="1">
            <a:off x="5148064" y="1502730"/>
            <a:ext cx="3481637" cy="192627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4488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23528" y="8996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smtClean="0"/>
              <a:t>Formue etter 10 år ved usikker fondsavkastning</a:t>
            </a:r>
            <a:endParaRPr lang="nb-NO" sz="2400" dirty="0"/>
          </a:p>
        </p:txBody>
      </p:sp>
      <p:sp>
        <p:nvSpPr>
          <p:cNvPr id="11" name="Rectangle 10"/>
          <p:cNvSpPr/>
          <p:nvPr/>
        </p:nvSpPr>
        <p:spPr>
          <a:xfrm>
            <a:off x="179512" y="4177082"/>
            <a:ext cx="885698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nb-NO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smtClean="0"/>
              <a:t>Gjelden må betjenes uansett hva fondsavkastningen blir (fast utbetaling</a:t>
            </a:r>
            <a:r>
              <a:rPr lang="nb-NO" smtClean="0"/>
              <a:t>).</a:t>
            </a:r>
            <a:endParaRPr lang="nb-NO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smtClean="0"/>
              <a:t>Usikker fondsavkastning (innbetaling) gjør formuen enda mer usikker når investor låner: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F</a:t>
            </a:r>
            <a:r>
              <a:rPr lang="nb-NO" smtClean="0"/>
              <a:t>ormuen blir spesielt høy når fondsavkastningen er </a:t>
            </a:r>
            <a:r>
              <a:rPr lang="nb-NO" smtClean="0"/>
              <a:t>høy.</a:t>
            </a:r>
            <a:endParaRPr lang="nb-NO" smtClean="0"/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F</a:t>
            </a:r>
            <a:r>
              <a:rPr lang="nb-NO" smtClean="0"/>
              <a:t>ormuen blir spesielt lav </a:t>
            </a:r>
            <a:r>
              <a:rPr lang="nb-NO"/>
              <a:t>når fondsavkastningen er </a:t>
            </a:r>
            <a:r>
              <a:rPr lang="nb-NO" smtClean="0"/>
              <a:t>lav.</a:t>
            </a:r>
            <a:endParaRPr lang="nb-NO" smtClean="0"/>
          </a:p>
          <a:p>
            <a:pPr>
              <a:spcAft>
                <a:spcPts val="600"/>
              </a:spcAft>
            </a:pPr>
            <a:endParaRPr lang="nb-NO"/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nb-NO" smtClean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9952" y="1052736"/>
            <a:ext cx="4693388" cy="2736304"/>
          </a:xfrm>
          <a:prstGeom prst="rect">
            <a:avLst/>
          </a:prstGeom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4</a:t>
            </a:fld>
            <a:endParaRPr lang="nb-NO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1110485"/>
            <a:ext cx="3361000" cy="25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094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23528" y="8996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smtClean="0"/>
              <a:t>I boken</a:t>
            </a:r>
            <a:endParaRPr lang="nb-NO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664" y="1196752"/>
            <a:ext cx="5844325" cy="187220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39552" y="827420"/>
            <a:ext cx="1128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mtClean="0"/>
              <a:t>Side 410: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9552" y="3237335"/>
            <a:ext cx="1128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mtClean="0"/>
              <a:t>Side 411: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864" y="4077072"/>
            <a:ext cx="4276725" cy="10763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6016" y="3634159"/>
            <a:ext cx="4276725" cy="3038475"/>
          </a:xfrm>
          <a:prstGeom prst="rect">
            <a:avLst/>
          </a:prstGeom>
        </p:spPr>
      </p:pic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4640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234</Words>
  <Application>Microsoft Office PowerPoint</Application>
  <PresentationFormat>On-screen Show (4:3)</PresentationFormat>
  <Paragraphs>32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Lånefinansiert investering</vt:lpstr>
      <vt:lpstr>PowerPoint Presentation</vt:lpstr>
      <vt:lpstr>Formue etter 10 år med –20 % fondsavkastning</vt:lpstr>
      <vt:lpstr>Formue etter 10 år ved usikker fondsavkastning</vt:lpstr>
      <vt:lpstr>I boken</vt:lpstr>
    </vt:vector>
  </TitlesOfParts>
  <Company>Norges Handelshøyskole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Bøhren, Øyvind</cp:lastModifiedBy>
  <cp:revision>50</cp:revision>
  <dcterms:created xsi:type="dcterms:W3CDTF">2015-11-25T15:57:37Z</dcterms:created>
  <dcterms:modified xsi:type="dcterms:W3CDTF">2015-11-30T07:04:22Z</dcterms:modified>
</cp:coreProperties>
</file>