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2" r:id="rId4"/>
    <p:sldId id="263" r:id="rId5"/>
    <p:sldId id="266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417A-7986-418B-8686-4451D7EB03A0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550C7-1F22-47B5-A1F1-70EAB87F75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16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F633-79B7-4623-BCD2-738B53D4D940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0D62-F952-41AA-8B3F-931ACD2F23F0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6A12-23F2-482A-8812-FF443708E8B4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80DE-9D19-4B43-BEDA-981FF6D725B5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FD30-61D8-45AE-A039-D8F8538E6C9C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508DD-5C03-4A6D-83B8-DC980E1C6692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4587-8FFE-4E20-B229-15C2B6C1C16C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AC20E-B74B-42A6-8D1F-2FDD464C0F91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2BD7-6901-4E26-AF9C-817A546CDD45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DDE31-BC7C-4C4D-8715-6FB2BAC80F4F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31E2-23A9-4495-8595-C593E215BE0C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6BBC9-FE65-4BE6-9B78-3E32FB5773C4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b.no/kpi?fokus=true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Boligpris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421" y="1988840"/>
            <a:ext cx="5771157" cy="30963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92724" y="5373216"/>
            <a:ext cx="5301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Oppgave: </a:t>
            </a:r>
            <a:r>
              <a:rPr lang="nb-NO" i="1" dirty="0" smtClean="0"/>
              <a:t>Beregn årlig </a:t>
            </a:r>
            <a:r>
              <a:rPr lang="nb-NO" i="1" smtClean="0"/>
              <a:t>boligprisvekst i prosent for </a:t>
            </a:r>
            <a:r>
              <a:rPr lang="nb-NO" i="1" dirty="0" smtClean="0"/>
              <a:t>Oslo.</a:t>
            </a:r>
            <a:endParaRPr lang="nb-NO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06" y="228255"/>
            <a:ext cx="1428544" cy="117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289" y="3421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Fra lang til kort rente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82389" y="2963685"/>
            <a:ext cx="3259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Regnearket </a:t>
            </a:r>
            <a:r>
              <a:rPr lang="nb-NO" i="1" dirty="0" smtClean="0"/>
              <a:t>Diskontering, </a:t>
            </a:r>
            <a:r>
              <a:rPr lang="nb-NO" smtClean="0"/>
              <a:t>Fane 1:</a:t>
            </a:r>
            <a:endParaRPr lang="nb-NO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32" y="3645024"/>
            <a:ext cx="350921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586" y="3601906"/>
            <a:ext cx="3390131" cy="134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8788" y="2963685"/>
            <a:ext cx="1774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mtClean="0"/>
              <a:t>Finanskalkulator:</a:t>
            </a:r>
            <a:endParaRPr lang="nb-NO" dirty="0"/>
          </a:p>
        </p:txBody>
      </p:sp>
      <p:sp>
        <p:nvSpPr>
          <p:cNvPr id="15" name="TextBox 14"/>
          <p:cNvSpPr txBox="1"/>
          <p:nvPr/>
        </p:nvSpPr>
        <p:spPr>
          <a:xfrm>
            <a:off x="2097313" y="6071409"/>
            <a:ext cx="562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Årlig boligprisvekst i Oslo i perioden 2009-2014 er 7 %. </a:t>
            </a:r>
            <a:endParaRPr lang="nb-NO" dirty="0"/>
          </a:p>
        </p:txBody>
      </p:sp>
      <p:sp>
        <p:nvSpPr>
          <p:cNvPr id="18" name="Rectangle 17"/>
          <p:cNvSpPr/>
          <p:nvPr/>
        </p:nvSpPr>
        <p:spPr>
          <a:xfrm>
            <a:off x="971600" y="1197093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Side  145</a:t>
            </a:r>
            <a:endParaRPr lang="nb-NO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43" y="1150239"/>
            <a:ext cx="4243130" cy="4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89" y="1772816"/>
            <a:ext cx="36957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673656" y="2126312"/>
            <a:ext cx="2985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For Oslo er r </a:t>
            </a:r>
            <a:r>
              <a:rPr lang="nb-NO" smtClean="0"/>
              <a:t>= 40,5% og b </a:t>
            </a:r>
            <a:r>
              <a:rPr lang="nb-NO" dirty="0" smtClean="0"/>
              <a:t>= 5 </a:t>
            </a:r>
            <a:endParaRPr lang="nb-NO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2" b="9949"/>
          <a:stretch/>
        </p:blipFill>
        <p:spPr bwMode="auto">
          <a:xfrm>
            <a:off x="683568" y="3574696"/>
            <a:ext cx="6868888" cy="53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" y="15632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Budsjettering av nominell pris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11560" y="1052736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Side 77</a:t>
            </a:r>
            <a:endParaRPr lang="nb-NO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08720"/>
            <a:ext cx="4824536" cy="231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11560" y="438399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</a:t>
            </a:r>
            <a:r>
              <a:rPr lang="nb-NO" dirty="0" smtClean="0"/>
              <a:t>ide 512  Formelsamling</a:t>
            </a:r>
            <a:endParaRPr lang="nb-NO" dirty="0"/>
          </a:p>
        </p:txBody>
      </p:sp>
      <p:graphicFrame>
        <p:nvGraphicFramePr>
          <p:cNvPr id="13" name="Objec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3186092"/>
              </p:ext>
            </p:extLst>
          </p:nvPr>
        </p:nvGraphicFramePr>
        <p:xfrm>
          <a:off x="640306" y="4797152"/>
          <a:ext cx="2343150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5" imgW="1841400" imgH="990360" progId="Equation.DSMT4">
                  <p:embed/>
                </p:oleObj>
              </mc:Choice>
              <mc:Fallback>
                <p:oleObj name="Equation" r:id="rId5" imgW="1841400" imgH="990360" progId="Equation.DSMT4">
                  <p:embed/>
                  <p:pic>
                    <p:nvPicPr>
                      <p:cNvPr id="0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306" y="4797152"/>
                        <a:ext cx="2343150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031" y="3290279"/>
            <a:ext cx="2327660" cy="24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656427" y="3205364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Side 233 </a:t>
            </a:r>
            <a:endParaRPr lang="nb-NO" dirty="0"/>
          </a:p>
        </p:txBody>
      </p:sp>
      <p:pic>
        <p:nvPicPr>
          <p:cNvPr id="21" name="Picture 2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82"/>
          <a:stretch/>
        </p:blipFill>
        <p:spPr bwMode="auto">
          <a:xfrm>
            <a:off x="3563888" y="4544573"/>
            <a:ext cx="5040560" cy="127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val 22"/>
          <p:cNvSpPr/>
          <p:nvPr/>
        </p:nvSpPr>
        <p:spPr>
          <a:xfrm>
            <a:off x="5148064" y="3810693"/>
            <a:ext cx="508961" cy="39604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0"/>
          <a:stretch/>
        </p:blipFill>
        <p:spPr bwMode="auto">
          <a:xfrm>
            <a:off x="3586855" y="4215281"/>
            <a:ext cx="5131693" cy="28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221" y="5929494"/>
            <a:ext cx="29337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193955" y="6413274"/>
            <a:ext cx="568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Årlig boligprisstigning ligger i </a:t>
            </a:r>
            <a:r>
              <a:rPr lang="nb-NO" smtClean="0"/>
              <a:t>celle J5; </a:t>
            </a:r>
            <a:r>
              <a:rPr lang="nb-NO" dirty="0" smtClean="0"/>
              <a:t>ikke vist i tabellen</a:t>
            </a:r>
            <a:endParaRPr lang="nb-NO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084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3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8312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Sersjant Hagens boliginvestering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53902"/>
            <a:ext cx="7667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598694" y="895672"/>
            <a:ext cx="8365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Anta at prisen </a:t>
            </a:r>
            <a:r>
              <a:rPr lang="nb-NO" smtClean="0"/>
              <a:t>på boligen jan </a:t>
            </a:r>
            <a:r>
              <a:rPr lang="nb-NO" dirty="0" smtClean="0"/>
              <a:t>vurderer å kjøpe vil stige i samme takt </a:t>
            </a:r>
            <a:r>
              <a:rPr lang="nb-NO" smtClean="0"/>
              <a:t>som prisene </a:t>
            </a:r>
            <a:r>
              <a:rPr lang="nb-NO" dirty="0" smtClean="0"/>
              <a:t>i Oslo har </a:t>
            </a:r>
            <a:r>
              <a:rPr lang="nb-NO" smtClean="0"/>
              <a:t>steget de siste fem år.</a:t>
            </a:r>
            <a:endParaRPr lang="nb-NO" dirty="0" smtClean="0"/>
          </a:p>
          <a:p>
            <a:endParaRPr lang="nb-NO" dirty="0"/>
          </a:p>
        </p:txBody>
      </p:sp>
      <p:sp>
        <p:nvSpPr>
          <p:cNvPr id="14" name="Rectangle 13"/>
          <p:cNvSpPr/>
          <p:nvPr/>
        </p:nvSpPr>
        <p:spPr>
          <a:xfrm>
            <a:off x="738187" y="321297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Regnearket for denne boliginvesteringen ligger på nettsiden under venstreknappen til kapittel 5. Her kan du legge </a:t>
            </a:r>
            <a:r>
              <a:rPr lang="nb-NO" smtClean="0"/>
              <a:t>inn 7 % </a:t>
            </a:r>
            <a:r>
              <a:rPr lang="nb-NO" dirty="0" smtClean="0"/>
              <a:t>i celle J5.</a:t>
            </a: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781" y="1729085"/>
            <a:ext cx="3168352" cy="126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38186" y="6033184"/>
            <a:ext cx="7814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 regnearket kan du se </a:t>
            </a:r>
            <a:r>
              <a:rPr lang="nb-NO" smtClean="0"/>
              <a:t>hvordan endret prisforutsetning påvirker investeringens </a:t>
            </a:r>
            <a:r>
              <a:rPr lang="nb-NO" dirty="0" smtClean="0"/>
              <a:t>kontantstrøm og lønnsomhet.</a:t>
            </a:r>
            <a:endParaRPr lang="nb-NO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049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279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Boligprisstigning og KPI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7" y="995118"/>
            <a:ext cx="2958059" cy="65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60032" y="1073281"/>
            <a:ext cx="2209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>
                <a:hlinkClick r:id="rId3"/>
              </a:rPr>
              <a:t>Konsumpriskalkulator</a:t>
            </a:r>
            <a:endParaRPr lang="nb-N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7" y="1794377"/>
            <a:ext cx="3325538" cy="363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328" y="1794377"/>
            <a:ext cx="3301882" cy="18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95" y="3861048"/>
            <a:ext cx="3274748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93845" y="5661248"/>
            <a:ext cx="7694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 perioden 2009-2014 har den årlige prisstigningen på boliger i Oslo </a:t>
            </a:r>
            <a:r>
              <a:rPr lang="nb-NO" smtClean="0"/>
              <a:t>vært  ca</a:t>
            </a:r>
            <a:r>
              <a:rPr lang="nb-NO" dirty="0" smtClean="0"/>
              <a:t>. 5 prosentpoeng høyere enn den generelle prisstigningen (7,04 – 1,72).  </a:t>
            </a:r>
            <a:endParaRPr lang="nb-NO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138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Equation</vt:lpstr>
      <vt:lpstr>Boligpris</vt:lpstr>
      <vt:lpstr>Fra lang til kort rente</vt:lpstr>
      <vt:lpstr>Budsjettering av nominell pris</vt:lpstr>
      <vt:lpstr>Sersjant Hagens boliginvestering</vt:lpstr>
      <vt:lpstr>Boligprisstigning og KPI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17</cp:revision>
  <dcterms:created xsi:type="dcterms:W3CDTF">2015-11-25T15:57:37Z</dcterms:created>
  <dcterms:modified xsi:type="dcterms:W3CDTF">2015-11-29T18:14:58Z</dcterms:modified>
</cp:coreProperties>
</file>