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8" r:id="rId2"/>
    <p:sldId id="259" r:id="rId3"/>
    <p:sldId id="261" r:id="rId4"/>
    <p:sldId id="260" r:id="rId5"/>
    <p:sldId id="262" r:id="rId6"/>
    <p:sldId id="263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086" autoAdjust="0"/>
  </p:normalViewPr>
  <p:slideViewPr>
    <p:cSldViewPr>
      <p:cViewPr varScale="1">
        <p:scale>
          <a:sx n="88" d="100"/>
          <a:sy n="88" d="100"/>
        </p:scale>
        <p:origin x="219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912DF9-CCAB-48B4-AB7D-16D70AE7C9C5}" type="datetimeFigureOut">
              <a:rPr lang="nb-NO" smtClean="0"/>
              <a:t>30.11.2015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CA2B3-1B12-449C-9EAE-F6DDDD106FD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69211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CA2B3-1B12-449C-9EAE-F6DDDD106FD9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64432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CA2B3-1B12-449C-9EAE-F6DDDD106FD9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5117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CA2B3-1B12-449C-9EAE-F6DDDD106FD9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03228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CA2B3-1B12-449C-9EAE-F6DDDD106FD9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96179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CA2B3-1B12-449C-9EAE-F6DDDD106FD9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27516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CD45-465C-4C12-8E43-B7D7E69C722F}" type="datetime1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58F8-3348-4CE4-94C4-9CBD7DBE14B4}" type="datetime1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FB67-B946-4E95-8F0F-48A7D9A502BE}" type="datetime1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DF59F-58B9-48E5-91B2-C6EAD602FC53}" type="datetime1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332CA-452F-4764-B71B-C95197CF81CA}" type="datetime1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4D025-CA40-4C3D-B680-FEBCB64BAE16}" type="datetime1">
              <a:rPr lang="nb-NO" smtClean="0"/>
              <a:t>30.11.2015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D19A-39A7-4DAA-A55D-1B737E7F3E6C}" type="datetime1">
              <a:rPr lang="nb-NO" smtClean="0"/>
              <a:t>30.11.2015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FF0F2-D6E2-4366-A19F-6A4C00C61C8C}" type="datetime1">
              <a:rPr lang="nb-NO" smtClean="0"/>
              <a:t>30.11.2015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2E8C-5F59-45B7-97AE-5AE1236E38A8}" type="datetime1">
              <a:rPr lang="nb-NO" smtClean="0"/>
              <a:t>30.11.2015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D5C1-0A6E-4B7D-8560-D0FEFAA76A2A}" type="datetime1">
              <a:rPr lang="nb-NO" smtClean="0"/>
              <a:t>30.11.2015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76EA-5A03-4405-8651-4A6F4752E371}" type="datetime1">
              <a:rPr lang="nb-NO" smtClean="0"/>
              <a:t>30.11.2015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C6948-C839-474D-9DBB-0DC0B5524990}" type="datetime1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emf"/><Relationship Id="rId5" Type="http://schemas.openxmlformats.org/officeDocument/2006/relationships/hyperlink" Target="http://www.bt.no/nyheter/okonomi/Ble-milliardar---skylder-pa-flaks-3487625.html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png"/><Relationship Id="rId5" Type="http://schemas.openxmlformats.org/officeDocument/2006/relationships/image" Target="../media/image9.wmf"/><Relationship Id="rId10" Type="http://schemas.openxmlformats.org/officeDocument/2006/relationships/image" Target="../media/image13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png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smtClean="0"/>
              <a:t>Milliardær med flaks</a:t>
            </a:r>
            <a:endParaRPr lang="nb-NO" sz="3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60648"/>
            <a:ext cx="1008112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1568029"/>
            <a:ext cx="282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105421"/>
            <a:ext cx="3049315" cy="2932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15" name="TextBox 14"/>
          <p:cNvSpPr txBox="1"/>
          <p:nvPr/>
        </p:nvSpPr>
        <p:spPr>
          <a:xfrm>
            <a:off x="251520" y="5243635"/>
            <a:ext cx="878497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b-NO" dirty="0" smtClean="0"/>
              <a:t>Oppgave</a:t>
            </a:r>
            <a:r>
              <a:rPr lang="nb-NO" smtClean="0"/>
              <a:t>:</a:t>
            </a:r>
            <a:r>
              <a:rPr lang="nb-NO" i="1" smtClean="0"/>
              <a:t>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nb-NO" i="1" smtClean="0"/>
              <a:t>Beregn årlig realavkastning etter skatt regnet i prosent.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nb-NO" i="1" smtClean="0"/>
              <a:t>Bruk KVM til å tallfeste hvilken risiko investoren har tatt for å oppnå denne avkastningen.</a:t>
            </a:r>
            <a:endParaRPr lang="nb-NO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827584" y="1633479"/>
            <a:ext cx="298782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nb-NO" altLang="nb-NO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Bergens Tidende 22.11.2015</a:t>
            </a:r>
            <a:r>
              <a:rPr kumimoji="0" lang="nb-NO" altLang="nb-N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 </a:t>
            </a:r>
            <a:endParaRPr kumimoji="0" lang="nb-NO" alt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3" y="66545"/>
            <a:ext cx="1924178" cy="1318655"/>
          </a:xfrm>
          <a:prstGeom prst="rect">
            <a:avLst/>
          </a:prstGeom>
        </p:spPr>
      </p:pic>
      <p:pic>
        <p:nvPicPr>
          <p:cNvPr id="16" name="Picture 2" descr="http://bloggfiler.no/liksom74.blogg.no/images/1798175-8-1382026867656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222672"/>
            <a:ext cx="2823243" cy="1581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051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3087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smtClean="0"/>
              <a:t>Årlig avkastning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27584" y="2320708"/>
            <a:ext cx="3259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/>
              <a:t>R</a:t>
            </a:r>
            <a:r>
              <a:rPr lang="nb-NO" smtClean="0"/>
              <a:t>egnearket </a:t>
            </a:r>
            <a:r>
              <a:rPr lang="nb-NO" i="1" smtClean="0"/>
              <a:t>Diskontering,</a:t>
            </a:r>
            <a:r>
              <a:rPr lang="nb-NO" smtClean="0"/>
              <a:t> Fane 1:</a:t>
            </a:r>
            <a:endParaRPr lang="nb-NO" dirty="0"/>
          </a:p>
        </p:txBody>
      </p:sp>
      <p:sp>
        <p:nvSpPr>
          <p:cNvPr id="6" name="TextBox 5"/>
          <p:cNvSpPr txBox="1"/>
          <p:nvPr/>
        </p:nvSpPr>
        <p:spPr>
          <a:xfrm>
            <a:off x="4878753" y="2320708"/>
            <a:ext cx="1774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mtClean="0"/>
              <a:t>Finanskalkulator:</a:t>
            </a:r>
            <a:endParaRPr lang="nb-NO" dirty="0"/>
          </a:p>
        </p:txBody>
      </p:sp>
      <p:sp>
        <p:nvSpPr>
          <p:cNvPr id="9" name="Rectangle 8"/>
          <p:cNvSpPr/>
          <p:nvPr/>
        </p:nvSpPr>
        <p:spPr>
          <a:xfrm>
            <a:off x="395536" y="1043444"/>
            <a:ext cx="8229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mtClean="0"/>
              <a:t>Investering, sluttverdi og levetid er gitt.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mtClean="0"/>
              <a:t>Oppgaven er å beregne årlig avkastning i %.</a:t>
            </a:r>
            <a:endParaRPr lang="nb-NO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1178" y="2752371"/>
            <a:ext cx="3030035" cy="1828757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501011" y="5020159"/>
            <a:ext cx="813690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/>
              <a:t>Å</a:t>
            </a:r>
            <a:r>
              <a:rPr lang="nb-NO" smtClean="0"/>
              <a:t>rlig avkastning er ca. </a:t>
            </a:r>
            <a:r>
              <a:rPr lang="nb-NO" b="1" smtClean="0"/>
              <a:t>23 %.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smtClean="0"/>
              <a:t>Dette er nominell (inflatert) avkastning. Vi antar at den også er før skatt.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smtClean="0"/>
              <a:t>Ønsker: Reell avkastning etter skatt.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2</a:t>
            </a:fld>
            <a:endParaRPr lang="nb-NO"/>
          </a:p>
        </p:txBody>
      </p:sp>
      <p:pic>
        <p:nvPicPr>
          <p:cNvPr id="11" name="Picture 10"/>
          <p:cNvPicPr/>
          <p:nvPr/>
        </p:nvPicPr>
        <p:blipFill>
          <a:blip r:embed="rId4"/>
          <a:stretch>
            <a:fillRect/>
          </a:stretch>
        </p:blipFill>
        <p:spPr>
          <a:xfrm>
            <a:off x="4878753" y="2783854"/>
            <a:ext cx="3365655" cy="129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51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3087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smtClean="0"/>
              <a:t>Årlig avkastning, forts.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07704" y="980728"/>
            <a:ext cx="863629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smtClean="0"/>
              <a:t>23 % er nominelt før skatt.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nb-NO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smtClean="0"/>
              <a:t>Nominelt etter skatt er </a:t>
            </a:r>
            <a:r>
              <a:rPr lang="nb-NO" b="1" smtClean="0"/>
              <a:t>17 %</a:t>
            </a:r>
            <a:r>
              <a:rPr lang="nb-NO" smtClean="0"/>
              <a:t> fra (5.6) på side 250, hvor vi antar 28% skatt på finansinntekter: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7362068"/>
              </p:ext>
            </p:extLst>
          </p:nvPr>
        </p:nvGraphicFramePr>
        <p:xfrm>
          <a:off x="1991812" y="4716191"/>
          <a:ext cx="4385349" cy="628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4" imgW="2920680" imgH="419040" progId="Equation.DSMT4">
                  <p:embed/>
                </p:oleObj>
              </mc:Choice>
              <mc:Fallback>
                <p:oleObj name="Equation" r:id="rId4" imgW="29206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91812" y="4716191"/>
                        <a:ext cx="4385349" cy="6289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67300"/>
              </p:ext>
            </p:extLst>
          </p:nvPr>
        </p:nvGraphicFramePr>
        <p:xfrm>
          <a:off x="2627783" y="2449621"/>
          <a:ext cx="3113406" cy="7139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6" imgW="1993680" imgH="457200" progId="Equation.DSMT4">
                  <p:embed/>
                </p:oleObj>
              </mc:Choice>
              <mc:Fallback>
                <p:oleObj name="Equation" r:id="rId6" imgW="19936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27783" y="2449621"/>
                        <a:ext cx="3113406" cy="7139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12574" y="3521289"/>
            <a:ext cx="8568952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smtClean="0"/>
              <a:t>17 % er nominell (inflatert) avkastning. Gjennomsnittlig inflasjon i perioden var ca. </a:t>
            </a:r>
            <a:r>
              <a:rPr lang="nb-NO" b="1" smtClean="0"/>
              <a:t>2 %.  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smtClean="0"/>
              <a:t>Realavkastningen (deflatert) etter skatt er derfor ca. </a:t>
            </a:r>
            <a:r>
              <a:rPr lang="nb-NO" b="1" smtClean="0"/>
              <a:t>15 % </a:t>
            </a:r>
            <a:r>
              <a:rPr lang="nb-NO" smtClean="0"/>
              <a:t>fra (3.20):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13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779" y="24123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smtClean="0"/>
              <a:t>KVM og risiko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9716" y="1025666"/>
            <a:ext cx="1803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mtClean="0"/>
              <a:t>KVM, s. 375:</a:t>
            </a:r>
            <a:endParaRPr lang="nb-NO" dirty="0"/>
          </a:p>
        </p:txBody>
      </p:sp>
      <p:sp>
        <p:nvSpPr>
          <p:cNvPr id="13" name="Rectangle 12"/>
          <p:cNvSpPr/>
          <p:nvPr/>
        </p:nvSpPr>
        <p:spPr>
          <a:xfrm>
            <a:off x="611560" y="1943729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mtClean="0"/>
              <a:t>Historisk risikofri rente etter skatt og markedets risikopremie fra tabell 7.5 (s. 378): </a:t>
            </a:r>
            <a:endParaRPr lang="nb-NO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672816" y="1045749"/>
            <a:ext cx="72008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sz="1400" b="0" i="0" u="none" strike="noStrike" cap="none" normalizeH="0" baseline="0" smtClean="0">
                <a:ln>
                  <a:noFill/>
                </a:ln>
                <a:solidFill>
                  <a:srgbClr val="00FFFF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RotisSemiSans"/>
              </a:rPr>
              <a:t>(7.9)</a:t>
            </a:r>
            <a:endParaRPr kumimoji="0" lang="nb-NO" altLang="nb-NO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1166923"/>
              </p:ext>
            </p:extLst>
          </p:nvPr>
        </p:nvGraphicFramePr>
        <p:xfrm>
          <a:off x="2381681" y="937527"/>
          <a:ext cx="3803524" cy="4885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Equation" r:id="rId4" imgW="2082800" imgH="254000" progId="Equation.DSMT4">
                  <p:embed/>
                </p:oleObj>
              </mc:Choice>
              <mc:Fallback>
                <p:oleObj name="Equation" r:id="rId4" imgW="2082800" imgH="2540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681" y="937527"/>
                        <a:ext cx="3803524" cy="4885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839368" y="266220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32856" y="2368579"/>
            <a:ext cx="4501174" cy="2154987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611560" y="4664218"/>
            <a:ext cx="7566539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dirty="0" smtClean="0"/>
              <a:t>Vi bruker 1 % risikofri realrente etter skatt og 7 % risikopremie for markedet.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dirty="0" smtClean="0"/>
              <a:t>Setter disse to tallene og avkastningen på 17 % inn i KVM.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dirty="0" smtClean="0"/>
              <a:t>Den ukjente i KVM er dermed risikoen    :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b-NO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b-NO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9727612"/>
              </p:ext>
            </p:extLst>
          </p:nvPr>
        </p:nvGraphicFramePr>
        <p:xfrm>
          <a:off x="2483768" y="6092714"/>
          <a:ext cx="2782887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Equation" r:id="rId7" imgW="1523880" imgH="380880" progId="Equation.DSMT4">
                  <p:embed/>
                </p:oleObj>
              </mc:Choice>
              <mc:Fallback>
                <p:oleObj name="Equation" r:id="rId7" imgW="152388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6092714"/>
                        <a:ext cx="2782887" cy="7334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4473518" y="5582730"/>
                <a:ext cx="21602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b-NO" i="1" smtClean="0">
                          <a:latin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lang="nb-NO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3518" y="5582730"/>
                <a:ext cx="216024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8571" r="-60000" b="-13333"/>
                </a:stretch>
              </a:blipFill>
            </p:spPr>
            <p:txBody>
              <a:bodyPr/>
              <a:lstStyle/>
              <a:p>
                <a:r>
                  <a:rPr lang="nb-NO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4</a:t>
            </a:fld>
            <a:endParaRPr lang="nb-NO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27896" y="366570"/>
            <a:ext cx="2535631" cy="143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06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4" grpId="0"/>
      <p:bldP spid="14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779" y="24123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smtClean="0"/>
              <a:t>Flaks eller dyktighet?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839368" y="266220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18" name="Rectangle 17"/>
          <p:cNvSpPr/>
          <p:nvPr/>
        </p:nvSpPr>
        <p:spPr>
          <a:xfrm>
            <a:off x="348779" y="973041"/>
            <a:ext cx="756653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smtClean="0"/>
              <a:t>Beta på </a:t>
            </a:r>
            <a:r>
              <a:rPr lang="nb-NO" b="1" smtClean="0"/>
              <a:t>2,3 </a:t>
            </a:r>
            <a:r>
              <a:rPr lang="nb-NO" smtClean="0"/>
              <a:t>er svært høyt, spesielt som et snitt over hele 20 år. Husk: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nb-NO"/>
              <a:t>B</a:t>
            </a:r>
            <a:r>
              <a:rPr lang="nb-NO" smtClean="0"/>
              <a:t>eta er 0 for risikofritt prosjekt.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nb-NO"/>
              <a:t>Beta er </a:t>
            </a:r>
            <a:r>
              <a:rPr lang="nb-NO" smtClean="0"/>
              <a:t>1 i gjennomsnitt for alle prosjekter.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nb-NO" smtClean="0"/>
              <a:t>Beta på 2,3 </a:t>
            </a:r>
            <a:r>
              <a:rPr lang="nb-NO"/>
              <a:t>er </a:t>
            </a:r>
            <a:r>
              <a:rPr lang="nb-NO" smtClean="0"/>
              <a:t>uvanlig </a:t>
            </a:r>
            <a:r>
              <a:rPr lang="nb-NO"/>
              <a:t>høyt på Oslo </a:t>
            </a:r>
            <a:r>
              <a:rPr lang="nb-NO" smtClean="0"/>
              <a:t>Børs:</a:t>
            </a:r>
            <a:endParaRPr lang="nb-NO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2901825"/>
            <a:ext cx="6197439" cy="2477882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5</a:t>
            </a:fld>
            <a:endParaRPr lang="nb-NO"/>
          </a:p>
        </p:txBody>
      </p:sp>
      <p:pic>
        <p:nvPicPr>
          <p:cNvPr id="6146" name="Picture 2" descr="http://blogs-images.forbes.com/paulrodgers/files/2014/05/12657946083_fb10cdfe7c_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3026"/>
            <a:ext cx="918084" cy="642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bloggfiler.no/liksom74.blogg.no/images/1798175-8-138202686765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4020"/>
            <a:ext cx="1113339" cy="623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2468" y="1464392"/>
            <a:ext cx="2535631" cy="143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26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779" y="24123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smtClean="0"/>
              <a:t>Flaks eller dyktighet?, forts.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839368" y="266220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19" name="Rectangle 18"/>
          <p:cNvSpPr/>
          <p:nvPr/>
        </p:nvSpPr>
        <p:spPr>
          <a:xfrm>
            <a:off x="539552" y="1124744"/>
            <a:ext cx="7566539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smtClean="0"/>
              <a:t>Dermed fra KVM: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smtClean="0"/>
              <a:t>17 % er mer enn investor kan vente selv ved å ta ekstra høy risiko.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smtClean="0"/>
              <a:t>Tre forklaringer gjenstår:</a:t>
            </a:r>
          </a:p>
          <a:p>
            <a:pPr marL="1257300" lvl="2" indent="-342900">
              <a:spcAft>
                <a:spcPts val="600"/>
              </a:spcAft>
              <a:buFont typeface="+mj-lt"/>
              <a:buAutoNum type="arabicPeriod"/>
            </a:pPr>
            <a:r>
              <a:rPr lang="nb-NO"/>
              <a:t>Skyhøy gjedsgrad (s. 410: gjeld øker egenkapitalbeta).</a:t>
            </a:r>
          </a:p>
          <a:p>
            <a:pPr marL="1257300" lvl="2" indent="-342900">
              <a:spcAft>
                <a:spcPts val="600"/>
              </a:spcAft>
              <a:buFont typeface="+mj-lt"/>
              <a:buAutoNum type="arabicPeriod"/>
            </a:pPr>
            <a:r>
              <a:rPr lang="nb-NO" smtClean="0"/>
              <a:t>Ekstrem dyktighet.</a:t>
            </a:r>
          </a:p>
          <a:p>
            <a:pPr marL="1257300" lvl="2" indent="-342900">
              <a:spcAft>
                <a:spcPts val="600"/>
              </a:spcAft>
              <a:buFont typeface="+mj-lt"/>
              <a:buAutoNum type="arabicPeriod"/>
            </a:pPr>
            <a:r>
              <a:rPr lang="nb-NO" smtClean="0"/>
              <a:t>Atskillig flaks.</a:t>
            </a:r>
          </a:p>
          <a:p>
            <a:pPr lvl="2">
              <a:spcAft>
                <a:spcPts val="600"/>
              </a:spcAft>
            </a:pPr>
            <a:endParaRPr lang="nb-NO" smtClean="0"/>
          </a:p>
        </p:txBody>
      </p:sp>
      <p:pic>
        <p:nvPicPr>
          <p:cNvPr id="6146" name="Picture 2" descr="http://bloggfiler.no/liksom74.blogg.no/images/1798175-8-138202686765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461" y="3908398"/>
            <a:ext cx="2587295" cy="1448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6</a:t>
            </a:fld>
            <a:endParaRPr lang="nb-NO"/>
          </a:p>
        </p:txBody>
      </p:sp>
      <p:pic>
        <p:nvPicPr>
          <p:cNvPr id="8" name="Picture 2" descr="http://blogs-images.forbes.com/paulrodgers/files/2014/05/12657946083_fb10cdfe7c_b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921984"/>
            <a:ext cx="2016224" cy="1411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4416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329</Words>
  <Application>Microsoft Office PowerPoint</Application>
  <PresentationFormat>On-screen Show (4:3)</PresentationFormat>
  <Paragraphs>50</Paragraphs>
  <Slides>6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MS Mincho</vt:lpstr>
      <vt:lpstr>RotisSemiSans</vt:lpstr>
      <vt:lpstr>Arial</vt:lpstr>
      <vt:lpstr>Calibri</vt:lpstr>
      <vt:lpstr>Cambria Math</vt:lpstr>
      <vt:lpstr>Times New Roman</vt:lpstr>
      <vt:lpstr>Wingdings</vt:lpstr>
      <vt:lpstr>Office Theme</vt:lpstr>
      <vt:lpstr>Equation</vt:lpstr>
      <vt:lpstr>Milliardær med flaks</vt:lpstr>
      <vt:lpstr>Årlig avkastning</vt:lpstr>
      <vt:lpstr>Årlig avkastning, forts.</vt:lpstr>
      <vt:lpstr>KVM og risiko</vt:lpstr>
      <vt:lpstr>Flaks eller dyktighet?</vt:lpstr>
      <vt:lpstr>Flaks eller dyktighet?, forts.</vt:lpstr>
    </vt:vector>
  </TitlesOfParts>
  <Company>Norges Handelshøyskole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Bøhren, Øyvind</cp:lastModifiedBy>
  <cp:revision>38</cp:revision>
  <dcterms:created xsi:type="dcterms:W3CDTF">2015-11-25T15:57:37Z</dcterms:created>
  <dcterms:modified xsi:type="dcterms:W3CDTF">2015-11-30T07:10:18Z</dcterms:modified>
</cp:coreProperties>
</file>