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8881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7670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205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7469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138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213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856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011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607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0761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106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61FA0-3539-417B-B5CB-A63000D499C4}" type="datetimeFigureOut">
              <a:rPr lang="nb-NO" smtClean="0"/>
              <a:t>16.02.2016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B2263-3F91-458E-9282-4EDA4DECE3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194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dn.no/meninger/debatt/2016/02/07/2049/Jus/papirlse-domstole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10.png"/><Relationship Id="rId10" Type="http://schemas.openxmlformats.org/officeDocument/2006/relationships/oleObject" Target="../embeddings/oleObject4.bin"/><Relationship Id="rId4" Type="http://schemas.openxmlformats.org/officeDocument/2006/relationships/image" Target="../media/image6.wmf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420" y="2749699"/>
            <a:ext cx="7769580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988" y="1844824"/>
            <a:ext cx="31146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33096" y="5517232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>
                <a:hlinkClick r:id="rId4"/>
              </a:rPr>
              <a:t>Link</a:t>
            </a:r>
            <a:endParaRPr lang="nb-NO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9433"/>
            <a:ext cx="1446238" cy="1156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843808" y="444762"/>
            <a:ext cx="2719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600" dirty="0" smtClean="0"/>
              <a:t>Digitalisering 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354035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Rectangle 2"/>
          <p:cNvSpPr/>
          <p:nvPr/>
        </p:nvSpPr>
        <p:spPr>
          <a:xfrm>
            <a:off x="539552" y="404664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400" dirty="0" smtClean="0"/>
              <a:t>Tre argumenter for å investere i digitalisering av rettsprosessen</a:t>
            </a:r>
            <a:endParaRPr lang="nb-NO" sz="2400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19" y="1700808"/>
            <a:ext cx="7809731" cy="3751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621365" y="5698122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/>
              <a:t>Vi skal analysere </a:t>
            </a:r>
            <a:r>
              <a:rPr lang="nb-NO" dirty="0" err="1" smtClean="0"/>
              <a:t>pkt</a:t>
            </a:r>
            <a:r>
              <a:rPr lang="nb-NO" dirty="0" smtClean="0"/>
              <a:t> 3 : Bedriftsøkonomisk lønnsomhet, og vi legger til grunn samlet innvestering på 208 MNOK.</a:t>
            </a:r>
            <a:endParaRPr lang="nb-NO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-30104" y="1412776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233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64"/>
            <a:ext cx="8229600" cy="1143000"/>
          </a:xfrm>
        </p:spPr>
        <p:txBody>
          <a:bodyPr>
            <a:normAutofit/>
          </a:bodyPr>
          <a:lstStyle/>
          <a:p>
            <a:r>
              <a:rPr lang="nb-NO" sz="2400" dirty="0"/>
              <a:t>K</a:t>
            </a:r>
            <a:r>
              <a:rPr lang="nb-NO" sz="2400" dirty="0" smtClean="0"/>
              <a:t>ontantstrøm</a:t>
            </a:r>
            <a:endParaRPr lang="nb-NO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0572646"/>
              </p:ext>
            </p:extLst>
          </p:nvPr>
        </p:nvGraphicFramePr>
        <p:xfrm>
          <a:off x="1475656" y="5229200"/>
          <a:ext cx="6552505" cy="690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Formel" r:id="rId3" imgW="2374560" imgH="253800" progId="Equation.3">
                  <p:embed/>
                </p:oleObj>
              </mc:Choice>
              <mc:Fallback>
                <p:oleObj name="Formel" r:id="rId3" imgW="2374560" imgH="253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229200"/>
                        <a:ext cx="6552505" cy="6903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862" y="843088"/>
            <a:ext cx="5054699" cy="3192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-14275" y="836712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699792" y="3789040"/>
            <a:ext cx="504056" cy="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951820" y="3819922"/>
            <a:ext cx="0" cy="21602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566374" y="4077072"/>
            <a:ext cx="396044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083994"/>
              </p:ext>
            </p:extLst>
          </p:nvPr>
        </p:nvGraphicFramePr>
        <p:xfrm>
          <a:off x="2593711" y="4149080"/>
          <a:ext cx="432097" cy="432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Formel" r:id="rId6" imgW="253800" imgH="253800" progId="Equation.3">
                  <p:embed/>
                </p:oleObj>
              </mc:Choice>
              <mc:Fallback>
                <p:oleObj name="Formel" r:id="rId6" imgW="25380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93711" y="4149080"/>
                        <a:ext cx="432097" cy="4320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>
            <a:off x="3329280" y="2780928"/>
            <a:ext cx="3520008" cy="0"/>
          </a:xfrm>
          <a:prstGeom prst="line">
            <a:avLst/>
          </a:prstGeom>
          <a:ln w="1905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48769" y="2855825"/>
            <a:ext cx="0" cy="172819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203848" y="4653136"/>
            <a:ext cx="2051234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474761"/>
              </p:ext>
            </p:extLst>
          </p:nvPr>
        </p:nvGraphicFramePr>
        <p:xfrm>
          <a:off x="3965980" y="4674306"/>
          <a:ext cx="606020" cy="503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Formel" r:id="rId8" imgW="304560" imgH="253800" progId="Equation.3">
                  <p:embed/>
                </p:oleObj>
              </mc:Choice>
              <mc:Fallback>
                <p:oleObj name="Formel" r:id="rId8" imgW="30456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965980" y="4674306"/>
                        <a:ext cx="606020" cy="5039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flipH="1">
            <a:off x="2566374" y="4653136"/>
            <a:ext cx="594066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823512"/>
              </p:ext>
            </p:extLst>
          </p:nvPr>
        </p:nvGraphicFramePr>
        <p:xfrm>
          <a:off x="2697820" y="4725144"/>
          <a:ext cx="462620" cy="462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Formel" r:id="rId10" imgW="253800" imgH="253800" progId="Equation.3">
                  <p:embed/>
                </p:oleObj>
              </mc:Choice>
              <mc:Fallback>
                <p:oleObj name="Formel" r:id="rId10" imgW="25380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97820" y="4725144"/>
                        <a:ext cx="462620" cy="462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957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271" y="231341"/>
            <a:ext cx="8229600" cy="926976"/>
          </a:xfrm>
        </p:spPr>
        <p:txBody>
          <a:bodyPr>
            <a:normAutofit/>
          </a:bodyPr>
          <a:lstStyle/>
          <a:p>
            <a:r>
              <a:rPr lang="nb-NO" sz="2400" dirty="0" smtClean="0"/>
              <a:t>Nåverdi ved r = 5 %</a:t>
            </a:r>
            <a:endParaRPr lang="nb-NO" sz="240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288014"/>
            <a:ext cx="2880320" cy="109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416" y="4310601"/>
            <a:ext cx="2851311" cy="110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913544"/>
            <a:ext cx="2735875" cy="1421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260870"/>
              </p:ext>
            </p:extLst>
          </p:nvPr>
        </p:nvGraphicFramePr>
        <p:xfrm>
          <a:off x="467544" y="1189053"/>
          <a:ext cx="7697072" cy="2520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Formel" r:id="rId6" imgW="2869920" imgH="939600" progId="Equation.3">
                  <p:embed/>
                </p:oleObj>
              </mc:Choice>
              <mc:Fallback>
                <p:oleObj name="Formel" r:id="rId6" imgW="2869920" imgH="939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7544" y="1189053"/>
                        <a:ext cx="7697072" cy="2520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611560" y="2420888"/>
            <a:ext cx="2376264" cy="201622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707904" y="2420888"/>
            <a:ext cx="792088" cy="208823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5652120" y="2420888"/>
            <a:ext cx="2736304" cy="273630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-72008" y="1124744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22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9974"/>
            <a:ext cx="8229600" cy="1143000"/>
          </a:xfrm>
        </p:spPr>
        <p:txBody>
          <a:bodyPr>
            <a:normAutofit/>
          </a:bodyPr>
          <a:lstStyle/>
          <a:p>
            <a:r>
              <a:rPr lang="nb-NO" sz="2400" dirty="0" smtClean="0"/>
              <a:t>Nåverdi og internrente, regneark</a:t>
            </a:r>
            <a:endParaRPr lang="nb-NO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232974"/>
            <a:ext cx="5721989" cy="4716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3953940" y="5517232"/>
            <a:ext cx="1470172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Oval 4"/>
          <p:cNvSpPr/>
          <p:nvPr/>
        </p:nvSpPr>
        <p:spPr>
          <a:xfrm>
            <a:off x="6444208" y="5533643"/>
            <a:ext cx="1470172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96698" y="1052736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1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72" y="404664"/>
            <a:ext cx="8229600" cy="868958"/>
          </a:xfrm>
        </p:spPr>
        <p:txBody>
          <a:bodyPr>
            <a:normAutofit/>
          </a:bodyPr>
          <a:lstStyle/>
          <a:p>
            <a:r>
              <a:rPr lang="nb-NO" sz="2400" dirty="0" smtClean="0"/>
              <a:t>Nåverdi, internrente og diskontert tilbakebetalingstid</a:t>
            </a:r>
            <a:endParaRPr lang="nb-NO" sz="24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531" y="1628800"/>
            <a:ext cx="3558404" cy="4756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/>
          <p:cNvSpPr/>
          <p:nvPr/>
        </p:nvSpPr>
        <p:spPr>
          <a:xfrm>
            <a:off x="3344280" y="4374396"/>
            <a:ext cx="1470172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Oval 5"/>
          <p:cNvSpPr/>
          <p:nvPr/>
        </p:nvSpPr>
        <p:spPr>
          <a:xfrm>
            <a:off x="3309890" y="5589240"/>
            <a:ext cx="1470172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TextBox 3"/>
          <p:cNvSpPr txBox="1"/>
          <p:nvPr/>
        </p:nvSpPr>
        <p:spPr>
          <a:xfrm>
            <a:off x="5004047" y="1891867"/>
            <a:ext cx="2544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>
                <a:solidFill>
                  <a:srgbClr val="0070C0"/>
                </a:solidFill>
              </a:rPr>
              <a:t>Nåverdi og internrente</a:t>
            </a:r>
          </a:p>
          <a:p>
            <a:r>
              <a:rPr lang="nb-NO" b="1" dirty="0" smtClean="0">
                <a:solidFill>
                  <a:srgbClr val="0070C0"/>
                </a:solidFill>
              </a:rPr>
              <a:t>som i tidligere beregning</a:t>
            </a:r>
            <a:endParaRPr lang="nb-NO" b="1" dirty="0">
              <a:solidFill>
                <a:srgbClr val="0070C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313242" y="4510200"/>
            <a:ext cx="1470172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TextBox 4"/>
          <p:cNvSpPr txBox="1"/>
          <p:nvPr/>
        </p:nvSpPr>
        <p:spPr>
          <a:xfrm>
            <a:off x="4948548" y="2780928"/>
            <a:ext cx="38422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>
                <a:solidFill>
                  <a:srgbClr val="FF0000"/>
                </a:solidFill>
              </a:rPr>
              <a:t>Tilbakebetalingstid med rente</a:t>
            </a:r>
          </a:p>
          <a:p>
            <a:r>
              <a:rPr lang="nb-NO" b="1" dirty="0" smtClean="0">
                <a:solidFill>
                  <a:srgbClr val="FF0000"/>
                </a:solidFill>
              </a:rPr>
              <a:t>Nåverdien av investeringen er lik null</a:t>
            </a:r>
          </a:p>
          <a:p>
            <a:r>
              <a:rPr lang="nb-NO" b="1" dirty="0" smtClean="0">
                <a:solidFill>
                  <a:srgbClr val="FF0000"/>
                </a:solidFill>
              </a:rPr>
              <a:t>ca. 13 år etter initieringen, dvs. i 2029.</a:t>
            </a:r>
            <a:endParaRPr lang="nb-NO" b="1" dirty="0">
              <a:solidFill>
                <a:srgbClr val="FF0000"/>
              </a:solidFill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0"/>
          <a:stretch/>
        </p:blipFill>
        <p:spPr bwMode="auto">
          <a:xfrm>
            <a:off x="5211088" y="4118150"/>
            <a:ext cx="3042106" cy="436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108"/>
          <a:stretch/>
        </p:blipFill>
        <p:spPr bwMode="auto">
          <a:xfrm>
            <a:off x="5075957" y="4690220"/>
            <a:ext cx="1656184" cy="304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076056" y="3861048"/>
            <a:ext cx="1943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Fra boken </a:t>
            </a:r>
            <a:r>
              <a:rPr lang="nb-NO" dirty="0"/>
              <a:t>s</a:t>
            </a:r>
            <a:r>
              <a:rPr lang="nb-NO" dirty="0" smtClean="0"/>
              <a:t>ide 203</a:t>
            </a:r>
            <a:endParaRPr lang="nb-NO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0" y="1196752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888178" cy="2193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701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4" grpId="0"/>
      <p:bldP spid="8" grpId="0" animBg="1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nb-NO" sz="2700" dirty="0" smtClean="0"/>
              <a:t>Alternative forutsetninger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sz="2000" dirty="0" smtClean="0"/>
              <a:t>26 kontra 36 MNOK første driftsår, deretter 3 % årlig vekst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148" y="4093786"/>
            <a:ext cx="3845703" cy="90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4848" y="1253341"/>
            <a:ext cx="4464496" cy="2840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0" y="1196752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104012" y="5517232"/>
            <a:ext cx="720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/>
              <a:t>I tillegg til </a:t>
            </a:r>
            <a:r>
              <a:rPr lang="nb-NO" dirty="0" smtClean="0"/>
              <a:t>de to viktige samfunnsøkonomiske fordelene i bilde 2, er investeringen i digitalisering av rettsmøter også bedriftsøkonomisk lønnsom.</a:t>
            </a:r>
          </a:p>
        </p:txBody>
      </p:sp>
    </p:spTree>
    <p:extLst>
      <p:ext uri="{BB962C8B-B14F-4D97-AF65-F5344CB8AC3E}">
        <p14:creationId xmlns:p14="http://schemas.microsoft.com/office/powerpoint/2010/main" val="128932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103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Formel</vt:lpstr>
      <vt:lpstr>PowerPoint Presentation</vt:lpstr>
      <vt:lpstr> </vt:lpstr>
      <vt:lpstr>Kontantstrøm</vt:lpstr>
      <vt:lpstr>Nåverdi ved r = 5 %</vt:lpstr>
      <vt:lpstr>Nåverdi og internrente, regneark</vt:lpstr>
      <vt:lpstr>Nåverdi, internrente og diskontert tilbakebetalingstid</vt:lpstr>
      <vt:lpstr> Alternative forutsetninger  26 kontra 36 MNOK første driftsår, deretter 3 % årlig vekst </vt:lpstr>
    </vt:vector>
  </TitlesOfParts>
  <Company>Norges Handelshøyskole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PIG</dc:creator>
  <cp:lastModifiedBy>PIG</cp:lastModifiedBy>
  <cp:revision>19</cp:revision>
  <dcterms:created xsi:type="dcterms:W3CDTF">2016-02-09T14:52:42Z</dcterms:created>
  <dcterms:modified xsi:type="dcterms:W3CDTF">2016-02-16T08:22:29Z</dcterms:modified>
</cp:coreProperties>
</file>