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2" r:id="rId4"/>
    <p:sldId id="266" r:id="rId5"/>
    <p:sldId id="267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o/url?sa=i&amp;rct=j&amp;q=&amp;esrc=s&amp;source=images&amp;cd=&amp;cad=rja&amp;uact=8&amp;ved=0CAcQjRxqFQoTCPbor_jikMkCFQNwcgodVSYA6g&amp;url=http://fitnessbloggen.no/bli-glad-lope/&amp;psig=AFQjCNEzsqLq0uv5DNdN1vfMKhPxXQ_EQw&amp;ust=1447619999648178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 smtClean="0"/>
              <a:t>Kjøp billig, selg dyrt!</a:t>
            </a:r>
            <a:br>
              <a:rPr lang="nb-NO" sz="3600" dirty="0" smtClean="0"/>
            </a:br>
            <a:endParaRPr lang="nb-NO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fitnessbloggen.burst.no/wp-content/uploads/2014/01/running-280x42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64" y="3709183"/>
            <a:ext cx="1864826" cy="283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493165"/>
            <a:ext cx="3879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Rådet i overskriften </a:t>
            </a:r>
            <a:r>
              <a:rPr lang="nb-NO" smtClean="0"/>
              <a:t>er omtrent like </a:t>
            </a:r>
            <a:r>
              <a:rPr lang="nb-NO" dirty="0" smtClean="0"/>
              <a:t>opplagt og verdiløst </a:t>
            </a:r>
            <a:r>
              <a:rPr lang="nb-NO" smtClean="0"/>
              <a:t>som dette </a:t>
            </a:r>
            <a:r>
              <a:rPr lang="nb-NO" dirty="0" smtClean="0"/>
              <a:t>rådet fra en </a:t>
            </a:r>
            <a:r>
              <a:rPr lang="nb-NO" smtClean="0"/>
              <a:t>trener</a:t>
            </a:r>
            <a:r>
              <a:rPr lang="nb-NO" smtClean="0"/>
              <a:t>:</a:t>
            </a:r>
            <a:r>
              <a:rPr lang="nb-NO"/>
              <a:t> </a:t>
            </a:r>
            <a:endParaRPr lang="nb-NO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«</a:t>
            </a:r>
            <a:r>
              <a:rPr lang="nb-NO" smtClean="0"/>
              <a:t>Ta </a:t>
            </a:r>
            <a:r>
              <a:rPr lang="nb-NO" dirty="0" smtClean="0"/>
              <a:t>lengre skritt </a:t>
            </a:r>
            <a:r>
              <a:rPr lang="nb-NO" smtClean="0"/>
              <a:t>oftere!»</a:t>
            </a:r>
            <a:endParaRPr lang="nb-NO" dirty="0"/>
          </a:p>
        </p:txBody>
      </p:sp>
      <p:sp>
        <p:nvSpPr>
          <p:cNvPr id="4" name="TextBox 3"/>
          <p:cNvSpPr txBox="1"/>
          <p:nvPr/>
        </p:nvSpPr>
        <p:spPr>
          <a:xfrm>
            <a:off x="113182" y="2759075"/>
            <a:ext cx="4137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Råd </a:t>
            </a:r>
            <a:r>
              <a:rPr lang="nb-NO" smtClean="0"/>
              <a:t>fra aksjemegler: </a:t>
            </a:r>
            <a:r>
              <a:rPr lang="nb-NO"/>
              <a:t>	 </a:t>
            </a:r>
            <a:r>
              <a:rPr lang="nb-NO" smtClean="0"/>
              <a:t>            </a:t>
            </a:r>
            <a:r>
              <a:rPr lang="nb-NO" smtClean="0"/>
              <a:t>«</a:t>
            </a:r>
            <a:r>
              <a:rPr lang="nb-NO" smtClean="0"/>
              <a:t>Kjøp </a:t>
            </a:r>
            <a:r>
              <a:rPr lang="nb-NO" dirty="0" smtClean="0"/>
              <a:t>den aksjen som stiger </a:t>
            </a:r>
            <a:r>
              <a:rPr lang="nb-NO" smtClean="0"/>
              <a:t>mest!»</a:t>
            </a:r>
            <a:endParaRPr lang="nb-NO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751" y="3312233"/>
            <a:ext cx="2664296" cy="196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16016" y="42930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8651"/>
            <a:ext cx="1013903" cy="1032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4664"/>
            <a:ext cx="798183" cy="7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45631" y="1502763"/>
            <a:ext cx="48245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Anta at du hver av årets ca. 250 børsdager klarer å investere i den aksjen som stiger mest den dagen.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Anta også at denne stigningen hver dag er like høy som børsvinneren i denne tabellen</a:t>
            </a:r>
            <a:r>
              <a:rPr lang="nb-NO" dirty="0"/>
              <a:t>: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(hentet fra Bergens Tidende en tilfeldig dag).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Oppgave: </a:t>
            </a:r>
            <a:r>
              <a:rPr lang="nb-NO" i="1" dirty="0" smtClean="0"/>
              <a:t>Begynn med 1 000 kroner og beregn verdien av din aksjeformue ved årets slutt.</a:t>
            </a:r>
            <a:endParaRPr lang="nb-NO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145E-CE31-4EDA-A1A1-3B31D8A8F17D}" type="slidenum">
              <a:rPr lang="nb-NO" smtClean="0"/>
              <a:t>1</a:t>
            </a:fld>
            <a:endParaRPr lang="nb-NO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94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Fra 1 000 kr til 4,2 milliarder kroner på ett år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87" y="1772816"/>
            <a:ext cx="3381429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9590" y="1218410"/>
            <a:ext cx="3259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R</a:t>
            </a:r>
            <a:r>
              <a:rPr lang="nb-NO" smtClean="0"/>
              <a:t>egnearket </a:t>
            </a:r>
            <a:r>
              <a:rPr lang="nb-NO" i="1" smtClean="0"/>
              <a:t>Diskontering,</a:t>
            </a:r>
            <a:r>
              <a:rPr lang="nb-NO" smtClean="0"/>
              <a:t> </a:t>
            </a:r>
            <a:r>
              <a:rPr lang="nb-NO" smtClean="0"/>
              <a:t>Fane </a:t>
            </a:r>
            <a:r>
              <a:rPr lang="nb-NO" smtClean="0"/>
              <a:t>1:</a:t>
            </a:r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4385023" y="1210032"/>
            <a:ext cx="177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mtClean="0"/>
              <a:t>Finanskalkulator:</a:t>
            </a: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97" y="1672039"/>
            <a:ext cx="3631148" cy="145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04925" y="3717032"/>
            <a:ext cx="3760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Se hvor nyttig det er med </a:t>
            </a:r>
            <a:r>
              <a:rPr lang="nb-NO" dirty="0" smtClean="0"/>
              <a:t>tusenskiller.</a:t>
            </a:r>
            <a:endParaRPr lang="nb-NO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593" y="4271438"/>
            <a:ext cx="3408559" cy="16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27784" y="6165304"/>
            <a:ext cx="2843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Og hvor håpløst det er uten!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263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44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Fra en milliard kr til 1 000 kr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535" y="998344"/>
            <a:ext cx="27146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0591" y="1340768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</a:t>
            </a:r>
            <a:r>
              <a:rPr lang="nb-NO" dirty="0" smtClean="0"/>
              <a:t>nta nå at du hver dag investerer i dagens taper (med avkastning som vist til høyre).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Oppgave: </a:t>
            </a:r>
            <a:r>
              <a:rPr lang="nb-NO" i="1" dirty="0" smtClean="0"/>
              <a:t>Anta at du begynner med 1 milliard kroner. Hvor mange dager går det før din aksjeformue er redusert til 1 000 kroner?</a:t>
            </a:r>
            <a:endParaRPr lang="nb-NO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329620"/>
            <a:ext cx="3197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R</a:t>
            </a:r>
            <a:r>
              <a:rPr lang="nb-NO" dirty="0" smtClean="0"/>
              <a:t>egnearket </a:t>
            </a:r>
            <a:r>
              <a:rPr lang="nb-NO" i="1" dirty="0" smtClean="0"/>
              <a:t>Diskontering, </a:t>
            </a:r>
            <a:r>
              <a:rPr lang="nb-NO" dirty="0" smtClean="0"/>
              <a:t>Fane 1</a:t>
            </a:r>
            <a:endParaRPr lang="nb-NO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7"/>
          <a:stretch/>
        </p:blipFill>
        <p:spPr bwMode="auto">
          <a:xfrm>
            <a:off x="465775" y="3861048"/>
            <a:ext cx="4112684" cy="1482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9B145E-CE31-4EDA-A1A1-3B31D8A8F17D}" type="slidenum">
              <a:rPr lang="nb-NO" smtClean="0"/>
              <a:t>3</a:t>
            </a:fld>
            <a:endParaRPr lang="nb-NO"/>
          </a:p>
        </p:txBody>
      </p:sp>
      <p:sp>
        <p:nvSpPr>
          <p:cNvPr id="3" name="Rectangle 2"/>
          <p:cNvSpPr/>
          <p:nvPr/>
        </p:nvSpPr>
        <p:spPr>
          <a:xfrm>
            <a:off x="5543159" y="3329620"/>
            <a:ext cx="17122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Finanskalkulator</a:t>
            </a:r>
          </a:p>
          <a:p>
            <a:r>
              <a:rPr lang="nb-NO" dirty="0" smtClean="0"/>
              <a:t>Beløp i 1 000 kr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531" y="3975951"/>
            <a:ext cx="3484269" cy="1367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07704" y="5733256"/>
            <a:ext cx="578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Hjelpemidlene kan brukes også ved negative rentesatser.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263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nb-NO" sz="2400" dirty="0"/>
              <a:t>Indianere og Manhattan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145E-CE31-4EDA-A1A1-3B31D8A8F17D}" type="slidenum">
              <a:rPr lang="nb-NO" smtClean="0"/>
              <a:t>4</a:t>
            </a:fld>
            <a:endParaRPr lang="nb-NO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64" y="1124744"/>
            <a:ext cx="6164102" cy="344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29409" y="4941168"/>
            <a:ext cx="6189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Anta at verdien av sølvet indianerne fikk tilsvarte 100 dollar, og at disse pengene ble investert til 8 % årlig avkastning.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Oppgave: </a:t>
            </a:r>
            <a:r>
              <a:rPr lang="nb-NO" i="1" dirty="0" smtClean="0"/>
              <a:t>Beregn verdien av denne investeringen i dag. </a:t>
            </a:r>
            <a:endParaRPr lang="nb-NO" i="1" dirty="0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9B145E-CE31-4EDA-A1A1-3B31D8A8F17D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047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457200" y="6869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 smtClean="0"/>
              <a:t>Fra 100 dollar til 1 ∙10</a:t>
            </a:r>
            <a:r>
              <a:rPr lang="nb-NO" sz="2400" baseline="30000" dirty="0" smtClean="0"/>
              <a:t>15</a:t>
            </a:r>
            <a:r>
              <a:rPr lang="nb-NO" sz="2400" dirty="0" smtClean="0"/>
              <a:t> dollar på 389 år</a:t>
            </a:r>
            <a:endParaRPr lang="nb-NO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86603" y="3573016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Nøyaktigheten i regnearksvaret er hinsides enhver rimelighet.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100 dollar ville økt til ca. 10</a:t>
            </a:r>
            <a:r>
              <a:rPr lang="nb-NO" baseline="30000" dirty="0" smtClean="0"/>
              <a:t>15</a:t>
            </a:r>
            <a:r>
              <a:rPr lang="nb-NO" dirty="0" smtClean="0"/>
              <a:t> dollar (1 etterfulgt av 15 nuller; milliard har 9 nuller).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Med et slikt beløp kunne indianerne trolig kjøpt tilbake hele Manhattan. </a:t>
            </a:r>
            <a:endParaRPr lang="nb-NO" dirty="0" smtClean="0">
              <a:solidFill>
                <a:srgbClr val="FF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Husk å alltid bruke tusenskiller når du skal oppgi tall med mange siffer.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I de aller fleste årene siden 1626 har rentenivået vært svært lavt. Derfor er 8 % årlig avkastning en ekstremt usannsynlig forutsetning. </a:t>
            </a:r>
            <a:endParaRPr lang="nb-NO" dirty="0" smtClean="0">
              <a:solidFill>
                <a:srgbClr val="FF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9B145E-CE31-4EDA-A1A1-3B31D8A8F17D}" type="slidenum">
              <a:rPr lang="nb-NO" smtClean="0"/>
              <a:t>5</a:t>
            </a:fld>
            <a:endParaRPr lang="nb-NO"/>
          </a:p>
        </p:txBody>
      </p:sp>
      <p:sp>
        <p:nvSpPr>
          <p:cNvPr id="7" name="TextBox 6"/>
          <p:cNvSpPr txBox="1"/>
          <p:nvPr/>
        </p:nvSpPr>
        <p:spPr>
          <a:xfrm>
            <a:off x="611560" y="1081007"/>
            <a:ext cx="3197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mtClean="0"/>
              <a:t>Regnearket </a:t>
            </a:r>
            <a:r>
              <a:rPr lang="nb-NO" i="1" smtClean="0"/>
              <a:t>Diskontering, </a:t>
            </a:r>
            <a:r>
              <a:rPr lang="nb-NO" dirty="0" smtClean="0"/>
              <a:t>Fane 1</a:t>
            </a:r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776582"/>
            <a:ext cx="3384376" cy="147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4671079" y="1061666"/>
            <a:ext cx="1712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Finanskalkulator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75369"/>
            <a:ext cx="3499565" cy="1389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4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Kjøp billig, selg dyrt! </vt:lpstr>
      <vt:lpstr>Fra 1 000 kr til 4,2 milliarder kroner på ett år</vt:lpstr>
      <vt:lpstr>Fra en milliard kr til 1 000 kr</vt:lpstr>
      <vt:lpstr>Indianere og Manhattan </vt:lpstr>
      <vt:lpstr>PowerPoint Presentation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10</cp:revision>
  <dcterms:created xsi:type="dcterms:W3CDTF">2015-11-25T15:57:37Z</dcterms:created>
  <dcterms:modified xsi:type="dcterms:W3CDTF">2015-11-29T18:39:18Z</dcterms:modified>
</cp:coreProperties>
</file>