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3" r:id="rId4"/>
    <p:sldId id="264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02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09.12.2015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portfolio.no/download/e24e8b44-7200-444a-8c99-e106f4562dfb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14285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710589" y="4860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70322" y="4250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3600" dirty="0" smtClean="0"/>
              <a:t>Abonnement Finansavisen</a:t>
            </a:r>
            <a:endParaRPr lang="nb-NO" sz="3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9721" t="-2278" r="5135" b="2278"/>
          <a:stretch/>
        </p:blipFill>
        <p:spPr>
          <a:xfrm>
            <a:off x="5743156" y="1582499"/>
            <a:ext cx="3349433" cy="185326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33094" y="2033259"/>
            <a:ext cx="504056" cy="5103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053164" y="1960953"/>
            <a:ext cx="709397" cy="302396"/>
          </a:xfrm>
          <a:prstGeom prst="lin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53164" y="2288421"/>
            <a:ext cx="709397" cy="140157"/>
          </a:xfrm>
          <a:prstGeom prst="lin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421" y="4584862"/>
            <a:ext cx="5544616" cy="209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31760" y="3573016"/>
            <a:ext cx="7371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Oppgave: </a:t>
            </a:r>
            <a:r>
              <a:rPr lang="nb-NO" i="1" dirty="0"/>
              <a:t>D</a:t>
            </a:r>
            <a:r>
              <a:rPr lang="nb-NO" i="1" dirty="0" smtClean="0"/>
              <a:t>u har bestemt deg for å abonnere på </a:t>
            </a:r>
            <a:r>
              <a:rPr lang="nb-NO" i="1" smtClean="0"/>
              <a:t>Finansavisen i ett </a:t>
            </a:r>
            <a:r>
              <a:rPr lang="nb-NO" i="1" dirty="0" smtClean="0"/>
              <a:t>år.</a:t>
            </a:r>
          </a:p>
          <a:p>
            <a:r>
              <a:rPr lang="nb-NO" i="1" dirty="0"/>
              <a:t> </a:t>
            </a:r>
            <a:r>
              <a:rPr lang="nb-NO" i="1" dirty="0" smtClean="0"/>
              <a:t>                 Beregn differansekontantstrømmen og </a:t>
            </a:r>
            <a:r>
              <a:rPr lang="nb-NO" i="1" smtClean="0"/>
              <a:t>tegn dennes nåverdiprofil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9433"/>
            <a:ext cx="1446238" cy="115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34" y="2004220"/>
            <a:ext cx="3373286" cy="848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67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42" y="-658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Internrente ved årsabonnement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394" y="1124175"/>
            <a:ext cx="6480720" cy="2244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27" y="3848472"/>
            <a:ext cx="317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686" y="4412915"/>
            <a:ext cx="30480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2" y="4077072"/>
            <a:ext cx="36004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7596336" y="3052741"/>
            <a:ext cx="542599" cy="82531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7128284" y="3202278"/>
            <a:ext cx="739351" cy="121063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442842" y="3202278"/>
            <a:ext cx="2289397" cy="2530978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07024" y="5217756"/>
            <a:ext cx="15424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 smtClean="0">
                <a:solidFill>
                  <a:srgbClr val="FF0000"/>
                </a:solidFill>
              </a:rPr>
              <a:t>Avvik skyldes avrunding</a:t>
            </a:r>
            <a:endParaRPr lang="nb-NO" sz="11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63945" y="5611866"/>
            <a:ext cx="3732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33,7 % effektiv rente er høyt.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Klikk </a:t>
            </a:r>
            <a:r>
              <a:rPr lang="nb-NO" sz="1400" dirty="0" smtClean="0">
                <a:hlinkClick r:id="rId6"/>
              </a:rPr>
              <a:t>her</a:t>
            </a:r>
            <a:r>
              <a:rPr lang="nb-NO" sz="1400" dirty="0" smtClean="0"/>
              <a:t>, så kommer du til en rangering vi  laget for noen år siden. Vinneren slår  Finansavisen med god margin. </a:t>
            </a:r>
            <a:endParaRPr lang="nb-NO" sz="1400" dirty="0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2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835512" y="3600277"/>
            <a:ext cx="3445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Fra </a:t>
            </a:r>
            <a:r>
              <a:rPr lang="nb-NO" smtClean="0"/>
              <a:t>regnearket </a:t>
            </a:r>
            <a:r>
              <a:rPr lang="nb-NO" i="1" smtClean="0"/>
              <a:t>Diskontering,</a:t>
            </a:r>
            <a:r>
              <a:rPr lang="nb-NO" smtClean="0"/>
              <a:t> </a:t>
            </a:r>
            <a:r>
              <a:rPr lang="nb-NO" dirty="0" smtClean="0"/>
              <a:t>Fane1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253" y="5940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Nåverdiprofil med </a:t>
            </a:r>
            <a:r>
              <a:rPr lang="nb-NO" sz="2400" smtClean="0"/>
              <a:t>regnearket </a:t>
            </a:r>
            <a:r>
              <a:rPr lang="nb-NO" sz="2400" i="1" smtClean="0"/>
              <a:t>Lønnsomhet, </a:t>
            </a:r>
            <a:r>
              <a:rPr lang="nb-NO" sz="2400" dirty="0" smtClean="0"/>
              <a:t>Fane 3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3</a:t>
            </a:fld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971308" y="64153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30628" y="154191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24744"/>
            <a:ext cx="5528097" cy="4950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316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371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Besparelse i flere år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4</a:t>
            </a:fld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971308" y="64153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30628" y="154191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45"/>
          <a:stretch/>
        </p:blipFill>
        <p:spPr bwMode="auto">
          <a:xfrm>
            <a:off x="973665" y="3195642"/>
            <a:ext cx="3409950" cy="1815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03931" y="2566070"/>
            <a:ext cx="349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Fra regnearket </a:t>
            </a:r>
            <a:r>
              <a:rPr lang="nb-NO" i="1" dirty="0" smtClean="0"/>
              <a:t>Diskontering, </a:t>
            </a:r>
            <a:r>
              <a:rPr lang="nb-NO" dirty="0" smtClean="0"/>
              <a:t>Fane 1</a:t>
            </a:r>
            <a:endParaRPr lang="nb-NO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12432" y="1971382"/>
            <a:ext cx="39604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Kapitalkostnaden på 1 % i forrige bilde gjaldt pr. kvartal. Nå er det pr. år, og vi bruker 5 %.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For å kunne motta 503 kroner hvert år i 10 år fremover, må du </a:t>
            </a:r>
            <a:r>
              <a:rPr lang="nb-NO" dirty="0"/>
              <a:t>investere kr 3 884 </a:t>
            </a:r>
            <a:r>
              <a:rPr lang="nb-NO" dirty="0" smtClean="0"/>
              <a:t>kroner i dag til 5 % rente.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 et tiårsperspektiv er dermed </a:t>
            </a:r>
            <a:r>
              <a:rPr lang="nb-NO" dirty="0"/>
              <a:t>nåverdien kr 3 </a:t>
            </a:r>
            <a:r>
              <a:rPr lang="nb-NO" dirty="0" smtClean="0"/>
              <a:t>884 av å velge årlig fremfor kvartalsvis betaling.</a:t>
            </a:r>
            <a:endParaRPr lang="nb-NO" dirty="0"/>
          </a:p>
        </p:txBody>
      </p:sp>
      <p:sp>
        <p:nvSpPr>
          <p:cNvPr id="14" name="TextBox 13"/>
          <p:cNvSpPr txBox="1"/>
          <p:nvPr/>
        </p:nvSpPr>
        <p:spPr>
          <a:xfrm>
            <a:off x="763960" y="5473515"/>
            <a:ext cx="816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 </a:t>
            </a:r>
            <a:r>
              <a:rPr lang="nb-NO" smtClean="0"/>
              <a:t>I </a:t>
            </a:r>
            <a:r>
              <a:rPr lang="nb-NO"/>
              <a:t>oppgave </a:t>
            </a:r>
            <a:r>
              <a:rPr lang="nb-NO" smtClean="0"/>
              <a:t>N9.2 vil du igjen møte </a:t>
            </a:r>
            <a:r>
              <a:rPr lang="nb-NO" dirty="0" smtClean="0"/>
              <a:t>denne problemstillingen med besparelse i </a:t>
            </a:r>
            <a:r>
              <a:rPr lang="nb-NO" smtClean="0"/>
              <a:t>flere år.</a:t>
            </a:r>
            <a:endParaRPr lang="nb-NO" dirty="0" smtClean="0"/>
          </a:p>
        </p:txBody>
      </p:sp>
      <p:sp>
        <p:nvSpPr>
          <p:cNvPr id="15" name="Slide Number Placeholder 2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F5EBD8-0867-4212-83AD-34BCFB90B21A}" type="slidenum">
              <a:rPr lang="nb-NO" smtClean="0"/>
              <a:pPr/>
              <a:t>4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251520" y="971346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Oppgave:</a:t>
            </a:r>
            <a:br>
              <a:rPr lang="nb-NO" dirty="0" smtClean="0"/>
            </a:br>
            <a:r>
              <a:rPr lang="nb-NO" i="1" dirty="0" smtClean="0"/>
              <a:t>Hva blir besparelsen hvis </a:t>
            </a:r>
            <a:r>
              <a:rPr lang="nb-NO" i="1" smtClean="0"/>
              <a:t>du betaler årlig kontra kvartalsvis de 10 neste årene?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16710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172</Words>
  <Application>Microsoft Office PowerPoint</Application>
  <PresentationFormat>Skjermfremvisning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 Theme</vt:lpstr>
      <vt:lpstr>PowerPoint-presentasjon</vt:lpstr>
      <vt:lpstr>Internrente ved årsabonnement</vt:lpstr>
      <vt:lpstr>Nåverdiprofil med regnearket Lønnsomhet, Fane 3</vt:lpstr>
      <vt:lpstr>Besparelse i flere år</vt:lpstr>
    </vt:vector>
  </TitlesOfParts>
  <Company>Norges Handelshøyskole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Malgorzata Golinska</cp:lastModifiedBy>
  <cp:revision>12</cp:revision>
  <dcterms:created xsi:type="dcterms:W3CDTF">2015-11-25T15:57:37Z</dcterms:created>
  <dcterms:modified xsi:type="dcterms:W3CDTF">2015-12-09T07:31:10Z</dcterms:modified>
</cp:coreProperties>
</file>