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1" r:id="rId4"/>
    <p:sldId id="260" r:id="rId5"/>
    <p:sldId id="262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2BF97-25B1-4E07-9EDA-387641AA697D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C66F9-F7B9-443E-9168-6E88B64F72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9542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04D0-443D-47D4-87D0-DFFEE15C1B65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E871-497D-45C6-A07F-1617B07E7E55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68A6-5FEA-45AF-8D17-0B5A873E83D6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A25BB-B1C5-497E-B110-01F18138BDCA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4F9B3-936A-48FA-B04D-C4DFAEC4FF7F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12437-C8E4-4363-9068-B04FF278DE1B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74D2-3517-4A29-A81B-7BD56BF8C69A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4C574-F70F-4040-A7BA-4D56DE369F77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DE55-5C44-4B55-BF5F-970FF508DB79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9A0AE-3300-437D-9535-37FD8F53B7DE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D874-28FF-413F-9F23-5D977A9CB746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0BEE6-4FBE-4A8F-93C2-36DDD0F523A0}" type="datetime4">
              <a:rPr lang="nb-NO" smtClean="0"/>
              <a:t>29. november 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Effektiv rente </a:t>
            </a:r>
            <a:r>
              <a:rPr lang="nb-NO" sz="3600" dirty="0" err="1"/>
              <a:t>Lendo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1</a:t>
            </a:fld>
            <a:endParaRPr lang="nb-NO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83961"/>
            <a:ext cx="1224136" cy="952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2331486" y="1607690"/>
            <a:ext cx="4418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Dette klippet er fra FINN.no i november 2015</a:t>
            </a:r>
          </a:p>
        </p:txBody>
      </p:sp>
      <p:pic>
        <p:nvPicPr>
          <p:cNvPr id="12" name="Picture 11"/>
          <p:cNvPicPr/>
          <p:nvPr/>
        </p:nvPicPr>
        <p:blipFill>
          <a:blip r:embed="rId4"/>
          <a:stretch>
            <a:fillRect/>
          </a:stretch>
        </p:blipFill>
        <p:spPr>
          <a:xfrm>
            <a:off x="2191603" y="1977022"/>
            <a:ext cx="4697770" cy="385683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555776" y="5841195"/>
            <a:ext cx="3657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Oppgave: </a:t>
            </a:r>
            <a:r>
              <a:rPr lang="nb-NO" i="1" dirty="0"/>
              <a:t>Vurder disse </a:t>
            </a:r>
            <a:r>
              <a:rPr lang="nb-NO" i="1" dirty="0" smtClean="0"/>
              <a:t>lånetilbudene.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819" y="19141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Løpetid og effektiv rente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/>
              <a:t/>
            </a:r>
            <a:br>
              <a:rPr lang="nb-NO" dirty="0" smtClean="0"/>
            </a:br>
            <a:endParaRPr lang="nb-NO" sz="22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763960" y="1314723"/>
            <a:ext cx="4320480" cy="328076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72472" y="1853208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11" name="TextBox 10"/>
          <p:cNvSpPr txBox="1"/>
          <p:nvPr/>
        </p:nvSpPr>
        <p:spPr>
          <a:xfrm>
            <a:off x="5235990" y="157003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Her mangler opplysninger om antall perioder. Derfor er det </a:t>
            </a:r>
            <a:r>
              <a:rPr lang="nb-NO" smtClean="0"/>
              <a:t>umulig </a:t>
            </a:r>
            <a:r>
              <a:rPr lang="nb-NO" smtClean="0"/>
              <a:t>å vurdere </a:t>
            </a:r>
            <a:r>
              <a:rPr lang="nb-NO" dirty="0" smtClean="0"/>
              <a:t>tilbudet.</a:t>
            </a:r>
            <a:endParaRPr lang="nb-NO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519052" y="1772816"/>
            <a:ext cx="2709404" cy="82344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3173" y="2683578"/>
            <a:ext cx="2034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Rot med løpetid </a:t>
            </a:r>
            <a:endParaRPr lang="nb-NO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65158" y="2955107"/>
            <a:ext cx="2070832" cy="71863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843808" y="3673741"/>
            <a:ext cx="297245" cy="30370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2195736" y="3673741"/>
            <a:ext cx="891668" cy="11529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07499" y="3429000"/>
            <a:ext cx="39604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Det er helt urimelig at et etableringsgebyr på kr 650 </a:t>
            </a:r>
            <a:r>
              <a:rPr lang="nb-NO" smtClean="0"/>
              <a:t>kroner </a:t>
            </a:r>
            <a:r>
              <a:rPr lang="nb-NO" smtClean="0"/>
              <a:t>skal </a:t>
            </a:r>
            <a:r>
              <a:rPr lang="nb-NO" dirty="0" smtClean="0"/>
              <a:t>øke renten fra nominelt 7,9 % til effektivt 16,84 %.</a:t>
            </a:r>
            <a:endParaRPr lang="nb-NO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411761" y="4077074"/>
            <a:ext cx="3960439" cy="36003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464" y="4869160"/>
            <a:ext cx="72096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Totalbeløpet på 94 150 rimer brukbart med at effektiv rente er ca. 17 %.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Det har lite for seg å spekulere i hvor feilen ligger.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Uansett: Slike lån er dyre og bør unngås.</a:t>
            </a:r>
            <a:endParaRPr lang="nb-NO" dirty="0"/>
          </a:p>
        </p:txBody>
      </p:sp>
      <p:sp>
        <p:nvSpPr>
          <p:cNvPr id="20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5B6B59-0C41-43AC-9E5E-DCFA3EC07E64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172" y="25203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Klipp fra boken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16" y="3198989"/>
            <a:ext cx="7216191" cy="689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27171" y="2829657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252</a:t>
            </a:r>
            <a:endParaRPr lang="nb-NO" dirty="0"/>
          </a:p>
        </p:txBody>
      </p:sp>
      <p:sp>
        <p:nvSpPr>
          <p:cNvPr id="8" name="TextBox 7"/>
          <p:cNvSpPr txBox="1"/>
          <p:nvPr/>
        </p:nvSpPr>
        <p:spPr>
          <a:xfrm>
            <a:off x="946059" y="1429702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249</a:t>
            </a:r>
            <a:endParaRPr lang="nb-NO" dirty="0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89" y="1799034"/>
            <a:ext cx="8033373" cy="984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1"/>
          <a:stretch/>
        </p:blipFill>
        <p:spPr bwMode="auto">
          <a:xfrm>
            <a:off x="774033" y="4032087"/>
            <a:ext cx="2803314" cy="370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106" y="960360"/>
            <a:ext cx="2828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17449" y="4421325"/>
            <a:ext cx="780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Lånet fra </a:t>
            </a:r>
            <a:r>
              <a:rPr lang="nb-NO" dirty="0" err="1" smtClean="0"/>
              <a:t>Lendo</a:t>
            </a:r>
            <a:r>
              <a:rPr lang="nb-NO" dirty="0" smtClean="0"/>
              <a:t> er ikke subsidiert, men teknikken for å vurdere lønnsomhet er den samme:  Diskonter lånets kontantstrøm med markedsrenten.</a:t>
            </a:r>
            <a:endParaRPr lang="nb-NO" dirty="0"/>
          </a:p>
        </p:txBody>
      </p:sp>
      <p:sp>
        <p:nvSpPr>
          <p:cNvPr id="13" name="TextBox 12"/>
          <p:cNvSpPr txBox="1"/>
          <p:nvPr/>
        </p:nvSpPr>
        <p:spPr>
          <a:xfrm>
            <a:off x="927171" y="5230966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30</a:t>
            </a:r>
            <a:endParaRPr lang="nb-NO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228" y="5230966"/>
            <a:ext cx="4000103" cy="1076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095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400" y="7036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Nåverdi av dyrt </a:t>
            </a:r>
            <a:r>
              <a:rPr lang="nb-NO" sz="2400" dirty="0" smtClean="0"/>
              <a:t>lån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8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08" y="1700808"/>
            <a:ext cx="7850966" cy="267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1362" y="4575069"/>
            <a:ext cx="68522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Vi antar at den effektive renten på banklånet er lik markedsrenten. </a:t>
            </a:r>
            <a:br>
              <a:rPr lang="nb-NO" dirty="0" smtClean="0"/>
            </a:br>
            <a:r>
              <a:rPr lang="nb-NO" dirty="0" smtClean="0"/>
              <a:t>Tapet ved å oppta lån hos </a:t>
            </a:r>
            <a:r>
              <a:rPr lang="nb-NO" dirty="0" err="1" smtClean="0"/>
              <a:t>Lendo</a:t>
            </a:r>
            <a:r>
              <a:rPr lang="nb-NO" dirty="0" smtClean="0"/>
              <a:t> fremfor i bank er ca. 15 </a:t>
            </a:r>
            <a:r>
              <a:rPr lang="nb-NO" smtClean="0"/>
              <a:t>000 kroner.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mtClean="0"/>
              <a:t>Dette </a:t>
            </a:r>
            <a:r>
              <a:rPr lang="nb-NO" dirty="0" smtClean="0"/>
              <a:t>er illustrert på neste bilde.</a:t>
            </a:r>
            <a:endParaRPr lang="nb-NO" dirty="0"/>
          </a:p>
        </p:txBody>
      </p:sp>
      <p:sp>
        <p:nvSpPr>
          <p:cNvPr id="8" name="Oval 7"/>
          <p:cNvSpPr/>
          <p:nvPr/>
        </p:nvSpPr>
        <p:spPr>
          <a:xfrm>
            <a:off x="3923928" y="4005064"/>
            <a:ext cx="936104" cy="3713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851" y="5513956"/>
            <a:ext cx="1690925" cy="1007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768828" y="5709034"/>
            <a:ext cx="5403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/>
              <a:t>T</a:t>
            </a:r>
            <a:r>
              <a:rPr lang="nb-NO" smtClean="0"/>
              <a:t>renger du enda en vaksinedose mot slike</a:t>
            </a:r>
            <a:r>
              <a:rPr lang="nb-NO"/>
              <a:t> </a:t>
            </a:r>
            <a:r>
              <a:rPr lang="nb-NO" smtClean="0"/>
              <a:t>forbrukslån, </a:t>
            </a:r>
            <a:r>
              <a:rPr lang="nb-NO" dirty="0" smtClean="0"/>
              <a:t>kan du se på oppgave N10.4.</a:t>
            </a:r>
          </a:p>
          <a:p>
            <a:endParaRPr lang="nb-NO" dirty="0"/>
          </a:p>
        </p:txBody>
      </p:sp>
      <p:sp>
        <p:nvSpPr>
          <p:cNvPr id="11" name="TextBox 10"/>
          <p:cNvSpPr txBox="1"/>
          <p:nvPr/>
        </p:nvSpPr>
        <p:spPr>
          <a:xfrm>
            <a:off x="1726313" y="1058409"/>
            <a:ext cx="656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Dette regnearket er laget med utgangspunkt i </a:t>
            </a:r>
            <a:r>
              <a:rPr lang="nb-NO" i="1" dirty="0" smtClean="0"/>
              <a:t>Lønnsomhet, </a:t>
            </a:r>
            <a:r>
              <a:rPr lang="nb-NO" dirty="0" smtClean="0"/>
              <a:t>Fane 3</a:t>
            </a:r>
            <a:endParaRPr lang="nb-NO" dirty="0"/>
          </a:p>
        </p:txBody>
      </p:sp>
      <p:sp>
        <p:nvSpPr>
          <p:cNvPr id="12" name="Oval 11"/>
          <p:cNvSpPr/>
          <p:nvPr/>
        </p:nvSpPr>
        <p:spPr>
          <a:xfrm>
            <a:off x="6444208" y="2924944"/>
            <a:ext cx="936104" cy="3713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TextBox 12"/>
          <p:cNvSpPr txBox="1"/>
          <p:nvPr/>
        </p:nvSpPr>
        <p:spPr>
          <a:xfrm>
            <a:off x="7585865" y="2475092"/>
            <a:ext cx="1018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Tilnærmet lik</a:t>
            </a:r>
          </a:p>
          <a:p>
            <a:r>
              <a:rPr lang="nb-NO" sz="1200" dirty="0"/>
              <a:t>o</a:t>
            </a:r>
            <a:r>
              <a:rPr lang="nb-NO" sz="1200" dirty="0" smtClean="0"/>
              <a:t>ppgitt </a:t>
            </a:r>
          </a:p>
          <a:p>
            <a:r>
              <a:rPr lang="nb-NO" sz="1200" dirty="0" smtClean="0"/>
              <a:t>effektiv rente</a:t>
            </a:r>
            <a:endParaRPr lang="nb-NO" sz="1200" dirty="0"/>
          </a:p>
        </p:txBody>
      </p:sp>
      <p:cxnSp>
        <p:nvCxnSpPr>
          <p:cNvPr id="14" name="Straight Arrow Connector 13"/>
          <p:cNvCxnSpPr>
            <a:stCxn id="13" idx="1"/>
          </p:cNvCxnSpPr>
          <p:nvPr/>
        </p:nvCxnSpPr>
        <p:spPr>
          <a:xfrm flipH="1">
            <a:off x="7346731" y="2798258"/>
            <a:ext cx="239134" cy="12932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16016" y="4437113"/>
            <a:ext cx="1584176" cy="50405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987824" y="2935772"/>
            <a:ext cx="936104" cy="37130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TextBox 16"/>
          <p:cNvSpPr txBox="1"/>
          <p:nvPr/>
        </p:nvSpPr>
        <p:spPr>
          <a:xfrm>
            <a:off x="138820" y="832550"/>
            <a:ext cx="1484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dirty="0" smtClean="0"/>
              <a:t>Fastsatt slik at </a:t>
            </a:r>
            <a:br>
              <a:rPr lang="nb-NO" sz="1200" dirty="0" smtClean="0"/>
            </a:br>
            <a:r>
              <a:rPr lang="nb-NO" sz="1200" dirty="0" smtClean="0"/>
              <a:t>effektiv rente blir </a:t>
            </a:r>
            <a:br>
              <a:rPr lang="nb-NO" sz="1200" dirty="0" smtClean="0"/>
            </a:br>
            <a:r>
              <a:rPr lang="nb-NO" sz="1200" dirty="0" smtClean="0"/>
              <a:t>omtrent som oppgitt</a:t>
            </a:r>
            <a:endParaRPr lang="nb-NO" sz="1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226345" y="1417638"/>
            <a:ext cx="1905495" cy="151813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095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0" grpId="0"/>
      <p:bldP spid="12" grpId="0" animBg="1"/>
      <p:bldP spid="13" grpId="0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Nåverdiprofiler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731" y="1080869"/>
            <a:ext cx="6802140" cy="5081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779912" y="3077339"/>
            <a:ext cx="0" cy="1215757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2267744" y="4353811"/>
            <a:ext cx="1440160" cy="11293"/>
          </a:xfrm>
          <a:prstGeom prst="straightConnector1">
            <a:avLst/>
          </a:prstGeom>
          <a:ln w="127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975B6B59-0C41-43AC-9E5E-DCFA3EC07E64}" type="slidenum">
              <a:rPr lang="nb-NO" smtClean="0"/>
              <a:t>5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42875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3614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Effektiv rente Lendo</vt:lpstr>
      <vt:lpstr>Løpetid og effektiv rente</vt:lpstr>
      <vt:lpstr>Klipp fra boken</vt:lpstr>
      <vt:lpstr>Nåverdi av dyrt lån</vt:lpstr>
      <vt:lpstr>Nåverdiprofiler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4</cp:revision>
  <dcterms:created xsi:type="dcterms:W3CDTF">2015-11-25T15:57:37Z</dcterms:created>
  <dcterms:modified xsi:type="dcterms:W3CDTF">2015-11-29T18:23:19Z</dcterms:modified>
</cp:coreProperties>
</file>